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9"/>
  </p:notesMasterIdLst>
  <p:sldIdLst>
    <p:sldId id="256" r:id="rId3"/>
    <p:sldId id="352" r:id="rId4"/>
    <p:sldId id="353" r:id="rId5"/>
    <p:sldId id="354" r:id="rId6"/>
    <p:sldId id="355" r:id="rId7"/>
    <p:sldId id="356" r:id="rId8"/>
    <p:sldId id="357" r:id="rId9"/>
    <p:sldId id="358" r:id="rId10"/>
    <p:sldId id="359" r:id="rId11"/>
    <p:sldId id="257" r:id="rId12"/>
    <p:sldId id="330" r:id="rId13"/>
    <p:sldId id="333" r:id="rId14"/>
    <p:sldId id="349" r:id="rId15"/>
    <p:sldId id="334" r:id="rId16"/>
    <p:sldId id="350" r:id="rId17"/>
    <p:sldId id="351" r:id="rId18"/>
  </p:sldIdLst>
  <p:sldSz cx="12192000" cy="6858000"/>
  <p:notesSz cx="6858000" cy="9144000"/>
  <p:custDataLst>
    <p:tags r:id="rId2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6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2833802-FEF1-4C79-8D5D-14CF1EAF98D9}" styleName="浅色样式 2 - 强调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DA37D80-6434-44D0-A028-1B22A696006F}" styleName="浅色样式 3 - 强调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6" autoAdjust="0"/>
    <p:restoredTop sz="94660"/>
  </p:normalViewPr>
  <p:slideViewPr>
    <p:cSldViewPr snapToGrid="0" showGuides="1">
      <p:cViewPr varScale="1">
        <p:scale>
          <a:sx n="110" d="100"/>
          <a:sy n="110" d="100"/>
        </p:scale>
        <p:origin x="552" y="102"/>
      </p:cViewPr>
      <p:guideLst>
        <p:guide orient="horz" pos="2160"/>
        <p:guide pos="386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210801-D58C-4895-97D0-B9B4A6992B32}" type="datetimeFigureOut">
              <a:rPr lang="zh-CN" altLang="en-US" smtClean="0"/>
              <a:t>2020/2/15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AACFE6-3587-4FAF-A6C5-05B1A8D6311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89014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AACFE6-3587-4FAF-A6C5-05B1A8D6311A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243439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AACFE6-3587-4FAF-A6C5-05B1A8D6311A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276131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AACFE6-3587-4FAF-A6C5-05B1A8D6311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6126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AACFE6-3587-4FAF-A6C5-05B1A8D6311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856747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AACFE6-3587-4FAF-A6C5-05B1A8D6311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03168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AACFE6-3587-4FAF-A6C5-05B1A8D6311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44021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AACFE6-3587-4FAF-A6C5-05B1A8D6311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588208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AACFE6-3587-4FAF-A6C5-05B1A8D6311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02713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AACFE6-3587-4FAF-A6C5-05B1A8D6311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43615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AACFE6-3587-4FAF-A6C5-05B1A8D6311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03989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AACFE6-3587-4FAF-A6C5-05B1A8D6311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44034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AACFE6-3587-4FAF-A6C5-05B1A8D6311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04082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AACFE6-3587-4FAF-A6C5-05B1A8D6311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81224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AACFE6-3587-4FAF-A6C5-05B1A8D6311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07563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AACFE6-3587-4FAF-A6C5-05B1A8D6311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96295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AACFE6-3587-4FAF-A6C5-05B1A8D6311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22044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10A1289-A742-4148-AF31-AA3429A8C5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74832F5C-1D4F-42ED-A517-95205D8015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068CF07-CD7D-4734-9073-667BEAC559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7F410-08A5-475A-BF5C-0DA65E46C4CE}" type="datetimeFigureOut">
              <a:rPr lang="zh-CN" altLang="en-US" smtClean="0"/>
              <a:t>2020/2/15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7003A7C-105F-4CB0-9ACE-07B42E6A3C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64692C1-364B-45D1-96D7-DA846EE30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DE86C-673D-4DC9-A264-11ED69FFAC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27603435"/>
      </p:ext>
    </p:extLst>
  </p:cSld>
  <p:clrMapOvr>
    <a:masterClrMapping/>
  </p:clrMapOvr>
  <p:transition spd="slow" advClick="0" advTm="3000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B85D9E8-FC62-4748-90CE-10FAA7A07C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2808EAE2-CB5F-414A-8393-9776568C2A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75E00D6-7013-4515-8A64-25F121C493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7F410-08A5-475A-BF5C-0DA65E46C4CE}" type="datetimeFigureOut">
              <a:rPr lang="zh-CN" altLang="en-US" smtClean="0"/>
              <a:t>2020/2/15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DFD5087-DB4A-4B6E-982B-450998C26B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5E46224-E23C-4D1E-A4A3-413A28C47C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DE86C-673D-4DC9-A264-11ED69FFAC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7938695"/>
      </p:ext>
    </p:extLst>
  </p:cSld>
  <p:clrMapOvr>
    <a:masterClrMapping/>
  </p:clrMapOvr>
  <p:transition spd="slow" advClick="0" advTm="3000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DA87EC91-A8E5-4F1E-A330-F7E549B9CBE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31759321-46F3-4536-92E0-6B97DF4E8D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2695C4B-E8DD-4015-8447-721D721DDF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7F410-08A5-475A-BF5C-0DA65E46C4CE}" type="datetimeFigureOut">
              <a:rPr lang="zh-CN" altLang="en-US" smtClean="0"/>
              <a:t>2020/2/15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A722006-2A79-473A-9AD3-E3BC5FDB51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806333D-1E9A-4CAB-B57F-C6735BFEA9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DE86C-673D-4DC9-A264-11ED69FFAC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9681087"/>
      </p:ext>
    </p:extLst>
  </p:cSld>
  <p:clrMapOvr>
    <a:masterClrMapping/>
  </p:clrMapOvr>
  <p:transition spd="slow" advClick="0" advTm="3000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38787432"/>
      </p:ext>
    </p:extLst>
  </p:cSld>
  <p:clrMapOvr>
    <a:masterClrMapping/>
  </p:clrMapOvr>
  <p:transition spd="slow" advClick="0" advTm="3000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858B11B-40DC-4F24-9A63-690711AD7A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4119982-2098-4838-8AD1-A9F8B30FB9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2662AA5-4F46-4CB5-90F9-E9CA714BB4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7F410-08A5-475A-BF5C-0DA65E46C4CE}" type="datetimeFigureOut">
              <a:rPr lang="zh-CN" altLang="en-US" smtClean="0"/>
              <a:t>2020/2/15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C8445F7-9A88-4131-A43D-A31139C7F7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4D15665-4460-4627-AD32-93475B9A38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DE86C-673D-4DC9-A264-11ED69FFAC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9103172"/>
      </p:ext>
    </p:extLst>
  </p:cSld>
  <p:clrMapOvr>
    <a:masterClrMapping/>
  </p:clrMapOvr>
  <p:transition spd="slow" advClick="0" advTm="3000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FBFF57F-13D2-4CFB-903B-008DBC1176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0A6E2B2-8F51-4936-9CD6-0A34376382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0471123-A6D9-4C0A-B681-ADFA199704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7F410-08A5-475A-BF5C-0DA65E46C4CE}" type="datetimeFigureOut">
              <a:rPr lang="zh-CN" altLang="en-US" smtClean="0"/>
              <a:t>2020/2/15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CABE39E-81DF-4545-98F3-305536B915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B01E3E2-CC87-4A8D-AE6E-BF17CCFDBE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DE86C-673D-4DC9-A264-11ED69FFAC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9959267"/>
      </p:ext>
    </p:extLst>
  </p:cSld>
  <p:clrMapOvr>
    <a:masterClrMapping/>
  </p:clrMapOvr>
  <p:transition spd="slow" advClick="0" advTm="3000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E56EAD8-B04B-48E0-8C5C-BD56BE78F7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FAE5AD9-08D0-4871-AB82-CF4B2A84163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DFDCD684-744C-4FBA-AFA9-9F4D0EEF1C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80D9335-B9EC-4DC0-A93D-91D1D01627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7F410-08A5-475A-BF5C-0DA65E46C4CE}" type="datetimeFigureOut">
              <a:rPr lang="zh-CN" altLang="en-US" smtClean="0"/>
              <a:t>2020/2/15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48882DCD-420E-4C64-8EA0-49431E2FF6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F8E536E-E03F-49A9-B905-9350EB57E9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DE86C-673D-4DC9-A264-11ED69FFAC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33662023"/>
      </p:ext>
    </p:extLst>
  </p:cSld>
  <p:clrMapOvr>
    <a:masterClrMapping/>
  </p:clrMapOvr>
  <p:transition spd="slow" advClick="0" advTm="3000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794A5C8-43A1-46BB-AE21-1472021471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C6E40AE-D645-432F-AB4F-715032366B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4DA049C8-4CB9-4E43-98E4-F46DC7D0A4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D3A11A87-7E84-4383-9A3E-5F5800234B9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4EF4DCBA-A9EB-4372-9F80-2F205603209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BE78EABE-6843-4D50-A62E-614DCB66FF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7F410-08A5-475A-BF5C-0DA65E46C4CE}" type="datetimeFigureOut">
              <a:rPr lang="zh-CN" altLang="en-US" smtClean="0"/>
              <a:t>2020/2/15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4D40BF6E-9CA8-4BC0-8119-EE7B9EB73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DD6053E0-5684-4CF4-A0AA-F3788D977D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DE86C-673D-4DC9-A264-11ED69FFAC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4595809"/>
      </p:ext>
    </p:extLst>
  </p:cSld>
  <p:clrMapOvr>
    <a:masterClrMapping/>
  </p:clrMapOvr>
  <p:transition spd="slow" advClick="0" advTm="3000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9EB6911-EA14-4AD8-B09D-0A4DBA4095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30AB279B-CF1E-414F-A669-C4EACEF80D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7F410-08A5-475A-BF5C-0DA65E46C4CE}" type="datetimeFigureOut">
              <a:rPr lang="zh-CN" altLang="en-US" smtClean="0"/>
              <a:t>2020/2/15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F564E4A1-41E0-46D9-A77E-F66529DDED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A86B982F-578C-4227-82A9-3C09BCB35C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DE86C-673D-4DC9-A264-11ED69FFAC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01450381"/>
      </p:ext>
    </p:extLst>
  </p:cSld>
  <p:clrMapOvr>
    <a:masterClrMapping/>
  </p:clrMapOvr>
  <p:transition spd="slow" advClick="0" advTm="3000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39994C9-F79F-4FED-ABE3-BC649E0F49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7F410-08A5-475A-BF5C-0DA65E46C4CE}" type="datetimeFigureOut">
              <a:rPr lang="zh-CN" altLang="en-US" smtClean="0"/>
              <a:t>2020/2/15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BA1063CB-BD0C-4631-B3CF-7D7C8F6F61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022AD34-F6D5-4E59-ADB9-4447D84EA4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DE86C-673D-4DC9-A264-11ED69FFAC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73850380"/>
      </p:ext>
    </p:extLst>
  </p:cSld>
  <p:clrMapOvr>
    <a:masterClrMapping/>
  </p:clrMapOvr>
  <p:transition spd="slow" advClick="0" advTm="3000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B151E76-B024-4460-B43D-CA23B9C99B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D0FC25B-CE90-4A73-8ABB-A85820DCCF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BAF3434-76EB-4CA6-8771-E4996932CC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EB89794-4FFA-47F1-BAA1-A30BD73730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7F410-08A5-475A-BF5C-0DA65E46C4CE}" type="datetimeFigureOut">
              <a:rPr lang="zh-CN" altLang="en-US" smtClean="0"/>
              <a:t>2020/2/15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4A36753-194B-4DC6-8430-E2E9D06B44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7D9C850-8B71-4F0D-A010-005E6EC3BF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DE86C-673D-4DC9-A264-11ED69FFAC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78511585"/>
      </p:ext>
    </p:extLst>
  </p:cSld>
  <p:clrMapOvr>
    <a:masterClrMapping/>
  </p:clrMapOvr>
  <p:transition spd="slow" advClick="0" advTm="3000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E861C34-64E8-4FB0-9D26-A02A17D0E6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0407A508-766F-40C2-9E06-85B0F6C034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680C11F4-0F7F-4BB2-8F98-7F06E426B3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8A0C5F4-B939-4377-8CD7-A0EA9D7E2B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7F410-08A5-475A-BF5C-0DA65E46C4CE}" type="datetimeFigureOut">
              <a:rPr lang="zh-CN" altLang="en-US" smtClean="0"/>
              <a:t>2020/2/15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2BE786A-EDD5-4371-9FD5-BABE586562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69A483A-1E1B-4F07-8DB6-0609F8717B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DE86C-673D-4DC9-A264-11ED69FFAC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8540900"/>
      </p:ext>
    </p:extLst>
  </p:cSld>
  <p:clrMapOvr>
    <a:masterClrMapping/>
  </p:clrMapOvr>
  <p:transition spd="slow" advClick="0" advTm="3000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19BCCF36-15EC-4854-BB70-DF7B05BC01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40AEE0D-CF16-49A2-99D4-F4235176C6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899AE6B-2164-4BD6-9253-8AD40FB31E0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E7F410-08A5-475A-BF5C-0DA65E46C4CE}" type="datetimeFigureOut">
              <a:rPr lang="zh-CN" altLang="en-US" smtClean="0"/>
              <a:t>2020/2/15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9BD4038-8D01-48C6-97C3-8FFD668C4E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73FD0AC-F74F-4957-AA9E-B08085549A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8DE86C-673D-4DC9-A264-11ED69FFAC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652107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Click="0" advTm="3000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6835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ransition spd="slow" advClick="0" advTm="3000">
    <p:push dir="u"/>
  </p:transition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Noto Sans S Chinese Medium" panose="020B0600000000000000" charset="-122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Noto Sans S Chinese Medium" panose="020B0600000000000000" charset="-122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Noto Sans S Chinese Medium" panose="020B0600000000000000" charset="-122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Noto Sans S Chinese Medium" panose="020B0600000000000000" charset="-122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Noto Sans S Chinese Medium" panose="020B0600000000000000" charset="-122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Noto Sans S Chinese Medium" panose="020B0600000000000000" charset="-122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watch?v=1OriOFp0AWA" TargetMode="External"/><Relationship Id="rId4" Type="http://schemas.openxmlformats.org/officeDocument/2006/relationships/hyperlink" Target="https://www.youtube.com/watch?v=J1pV8dsfV4w&amp;t=115s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>
            <a:extLst>
              <a:ext uri="{FF2B5EF4-FFF2-40B4-BE49-F238E27FC236}">
                <a16:creationId xmlns:a16="http://schemas.microsoft.com/office/drawing/2014/main" id="{083E426C-4634-4416-84CE-C3D89DD09D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2561" y="2901906"/>
            <a:ext cx="896687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CN" altLang="en-US" sz="4400" b="1" dirty="0">
                <a:solidFill>
                  <a:schemeClr val="accent2">
                    <a:lumMod val="50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千古一帝秦始皇</a:t>
            </a:r>
            <a:endParaRPr lang="zh-CN" altLang="en-US" sz="4800" b="1" dirty="0">
              <a:solidFill>
                <a:schemeClr val="accent2">
                  <a:lumMod val="50000"/>
                </a:schemeClr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5" name="Text Box 3">
            <a:extLst>
              <a:ext uri="{FF2B5EF4-FFF2-40B4-BE49-F238E27FC236}">
                <a16:creationId xmlns:a16="http://schemas.microsoft.com/office/drawing/2014/main" id="{58EB9038-FD01-4EF2-9EAD-64EC388289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83376" y="1913880"/>
            <a:ext cx="642524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CN" altLang="en-US" sz="2800" b="1" dirty="0">
                <a:solidFill>
                  <a:schemeClr val="accent2">
                    <a:lumMod val="50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中华文化之窗 </a:t>
            </a:r>
            <a:r>
              <a:rPr lang="en-US" altLang="zh-CN" sz="2800" b="1" dirty="0">
                <a:solidFill>
                  <a:schemeClr val="accent2">
                    <a:lumMod val="50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– </a:t>
            </a:r>
            <a:r>
              <a:rPr lang="zh-CN" altLang="en-US" sz="2800" b="1" dirty="0">
                <a:solidFill>
                  <a:schemeClr val="accent2">
                    <a:lumMod val="50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人物篇</a:t>
            </a:r>
          </a:p>
        </p:txBody>
      </p:sp>
      <p:sp>
        <p:nvSpPr>
          <p:cNvPr id="6" name="Text Box 3">
            <a:extLst>
              <a:ext uri="{FF2B5EF4-FFF2-40B4-BE49-F238E27FC236}">
                <a16:creationId xmlns:a16="http://schemas.microsoft.com/office/drawing/2014/main" id="{23B1F49C-A6F1-40AB-A371-42783E9161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50949" y="3937472"/>
            <a:ext cx="34686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CN" sz="2400" b="1" dirty="0">
                <a:solidFill>
                  <a:schemeClr val="accent2">
                    <a:lumMod val="50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————</a:t>
            </a:r>
            <a:r>
              <a:rPr lang="zh-CN" altLang="en-US" sz="2400" b="1" dirty="0">
                <a:solidFill>
                  <a:schemeClr val="accent2">
                    <a:lumMod val="50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爷爷的信</a:t>
            </a:r>
          </a:p>
        </p:txBody>
      </p:sp>
      <p:sp>
        <p:nvSpPr>
          <p:cNvPr id="7" name="Text Box 3">
            <a:extLst>
              <a:ext uri="{FF2B5EF4-FFF2-40B4-BE49-F238E27FC236}">
                <a16:creationId xmlns:a16="http://schemas.microsoft.com/office/drawing/2014/main" id="{CB84C4C0-72BA-4C5B-B0F8-D9A14FDF5F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39928" y="5588593"/>
            <a:ext cx="1912144" cy="461665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CN" altLang="en-US" sz="2400" b="1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八年级</a:t>
            </a:r>
            <a:endParaRPr lang="zh-CN" altLang="en-US" sz="2400" b="1" dirty="0">
              <a:solidFill>
                <a:schemeClr val="bg1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385637"/>
      </p:ext>
    </p:extLst>
  </p:cSld>
  <p:clrMapOvr>
    <a:masterClrMapping/>
  </p:clrMapOvr>
  <p:transition spd="slow" advClick="0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75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67C526A9-5F46-4571-9795-FC74460834C9}"/>
              </a:ext>
            </a:extLst>
          </p:cNvPr>
          <p:cNvGrpSpPr/>
          <p:nvPr/>
        </p:nvGrpSpPr>
        <p:grpSpPr>
          <a:xfrm>
            <a:off x="4274818" y="655260"/>
            <a:ext cx="3642360" cy="1201186"/>
            <a:chOff x="4274818" y="655260"/>
            <a:chExt cx="3642360" cy="1201186"/>
          </a:xfrm>
        </p:grpSpPr>
        <p:pic>
          <p:nvPicPr>
            <p:cNvPr id="4" name="图片 3" descr="图片包含 室内, 就坐, 美食&#10;&#10;已生成高可信度的说明">
              <a:extLst>
                <a:ext uri="{FF2B5EF4-FFF2-40B4-BE49-F238E27FC236}">
                  <a16:creationId xmlns:a16="http://schemas.microsoft.com/office/drawing/2014/main" id="{AD99E48D-3802-4A73-87E4-88C26C8DFA1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25" t="17377" r="5500" b="21584"/>
            <a:stretch/>
          </p:blipFill>
          <p:spPr>
            <a:xfrm>
              <a:off x="4274818" y="655260"/>
              <a:ext cx="3642360" cy="1201186"/>
            </a:xfrm>
            <a:prstGeom prst="rect">
              <a:avLst/>
            </a:prstGeom>
          </p:spPr>
        </p:pic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6AAF72B9-045A-408B-BCAE-B26F384E1DFF}"/>
                </a:ext>
              </a:extLst>
            </p:cNvPr>
            <p:cNvSpPr txBox="1"/>
            <p:nvPr/>
          </p:nvSpPr>
          <p:spPr>
            <a:xfrm>
              <a:off x="4955892" y="932688"/>
              <a:ext cx="228021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600" b="1" dirty="0">
                  <a:solidFill>
                    <a:schemeClr val="accent2">
                      <a:lumMod val="50000"/>
                    </a:schemeClr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rPr>
                <a:t>朝代歌</a:t>
              </a:r>
            </a:p>
          </p:txBody>
        </p:sp>
      </p:grpSp>
      <p:sp>
        <p:nvSpPr>
          <p:cNvPr id="5" name="Text Box 3">
            <a:extLst>
              <a:ext uri="{FF2B5EF4-FFF2-40B4-BE49-F238E27FC236}">
                <a16:creationId xmlns:a16="http://schemas.microsoft.com/office/drawing/2014/main" id="{43FDF03A-43FD-479E-958F-756F6EA374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57303" y="2242545"/>
            <a:ext cx="5468983" cy="3706784"/>
          </a:xfrm>
          <a:prstGeom prst="rect">
            <a:avLst/>
          </a:prstGeom>
          <a:solidFill>
            <a:schemeClr val="bg1">
              <a:alpha val="78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50000"/>
              </a:spcBef>
            </a:pPr>
            <a:r>
              <a:rPr lang="zh-CN" altLang="en-US" sz="3200" dirty="0">
                <a:latin typeface="Adobe 楷体 Std R" panose="02020400000000000000" pitchFamily="18" charset="-122"/>
                <a:ea typeface="Adobe 楷体 Std R" panose="02020400000000000000" pitchFamily="18" charset="-122"/>
              </a:rPr>
              <a:t>          夏商周秦西东汉，</a:t>
            </a:r>
            <a:endParaRPr lang="en-US" altLang="zh-CN" sz="3200" dirty="0">
              <a:latin typeface="Adobe 楷体 Std R" panose="02020400000000000000" pitchFamily="18" charset="-122"/>
              <a:ea typeface="Adobe 楷体 Std R" panose="02020400000000000000" pitchFamily="18" charset="-122"/>
            </a:endParaRPr>
          </a:p>
          <a:p>
            <a:pPr eaLnBrk="1" hangingPunct="1">
              <a:lnSpc>
                <a:spcPct val="150000"/>
              </a:lnSpc>
              <a:spcBef>
                <a:spcPct val="50000"/>
              </a:spcBef>
            </a:pPr>
            <a:r>
              <a:rPr lang="zh-CN" altLang="en-US" sz="3200" dirty="0">
                <a:latin typeface="Adobe 楷体 Std R" panose="02020400000000000000" pitchFamily="18" charset="-122"/>
                <a:ea typeface="Adobe 楷体 Std R" panose="02020400000000000000" pitchFamily="18" charset="-122"/>
              </a:rPr>
              <a:t>          三国两晋南北朝，</a:t>
            </a:r>
            <a:endParaRPr lang="en-US" altLang="zh-CN" sz="3200" dirty="0">
              <a:latin typeface="Adobe 楷体 Std R" panose="02020400000000000000" pitchFamily="18" charset="-122"/>
              <a:ea typeface="Adobe 楷体 Std R" panose="02020400000000000000" pitchFamily="18" charset="-122"/>
            </a:endParaRPr>
          </a:p>
          <a:p>
            <a:pPr eaLnBrk="1" hangingPunct="1">
              <a:lnSpc>
                <a:spcPct val="150000"/>
              </a:lnSpc>
              <a:spcBef>
                <a:spcPct val="50000"/>
              </a:spcBef>
            </a:pPr>
            <a:r>
              <a:rPr lang="zh-CN" altLang="en-US" sz="3200" dirty="0">
                <a:latin typeface="Adobe 楷体 Std R" panose="02020400000000000000" pitchFamily="18" charset="-122"/>
                <a:ea typeface="Adobe 楷体 Std R" panose="02020400000000000000" pitchFamily="18" charset="-122"/>
              </a:rPr>
              <a:t>          隋唐五代又十国，</a:t>
            </a:r>
            <a:endParaRPr lang="en-US" altLang="zh-CN" sz="3200" dirty="0">
              <a:latin typeface="Adobe 楷体 Std R" panose="02020400000000000000" pitchFamily="18" charset="-122"/>
              <a:ea typeface="Adobe 楷体 Std R" panose="02020400000000000000" pitchFamily="18" charset="-122"/>
            </a:endParaRPr>
          </a:p>
          <a:p>
            <a:pPr eaLnBrk="1" hangingPunct="1">
              <a:lnSpc>
                <a:spcPct val="150000"/>
              </a:lnSpc>
              <a:spcBef>
                <a:spcPct val="50000"/>
              </a:spcBef>
            </a:pPr>
            <a:r>
              <a:rPr lang="zh-CN" altLang="en-US" sz="3200" dirty="0">
                <a:latin typeface="Adobe 楷体 Std R" panose="02020400000000000000" pitchFamily="18" charset="-122"/>
                <a:ea typeface="Adobe 楷体 Std R" panose="02020400000000000000" pitchFamily="18" charset="-122"/>
              </a:rPr>
              <a:t>          辽宋夏金元明清。</a:t>
            </a:r>
            <a:endParaRPr lang="en-US" altLang="zh-CN" sz="3200" b="1" dirty="0">
              <a:solidFill>
                <a:schemeClr val="accent2">
                  <a:lumMod val="50000"/>
                </a:schemeClr>
              </a:solidFill>
              <a:latin typeface="Adobe 楷体 Std R" panose="02020400000000000000" pitchFamily="18" charset="-122"/>
              <a:ea typeface="Adobe 楷体 Std R" panose="02020400000000000000" pitchFamily="18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22184479"/>
      </p:ext>
    </p:extLst>
  </p:cSld>
  <p:clrMapOvr>
    <a:masterClrMapping/>
  </p:clrMapOvr>
  <p:transition spd="slow" advClick="0" advTm="3000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包含 室内, 就坐, 美食&#10;&#10;已生成高可信度的说明">
            <a:extLst>
              <a:ext uri="{FF2B5EF4-FFF2-40B4-BE49-F238E27FC236}">
                <a16:creationId xmlns:a16="http://schemas.microsoft.com/office/drawing/2014/main" id="{AD99E48D-3802-4A73-87E4-88C26C8DFA1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5" t="17377" r="5500" b="21584"/>
          <a:stretch/>
        </p:blipFill>
        <p:spPr>
          <a:xfrm>
            <a:off x="4274818" y="655260"/>
            <a:ext cx="3642360" cy="1201186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6AAF72B9-045A-408B-BCAE-B26F384E1DFF}"/>
              </a:ext>
            </a:extLst>
          </p:cNvPr>
          <p:cNvSpPr txBox="1"/>
          <p:nvPr/>
        </p:nvSpPr>
        <p:spPr>
          <a:xfrm>
            <a:off x="4955892" y="932688"/>
            <a:ext cx="22802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rPr>
              <a:t>夏商周</a:t>
            </a:r>
          </a:p>
        </p:txBody>
      </p:sp>
      <p:sp>
        <p:nvSpPr>
          <p:cNvPr id="5" name="Text Box 3">
            <a:extLst>
              <a:ext uri="{FF2B5EF4-FFF2-40B4-BE49-F238E27FC236}">
                <a16:creationId xmlns:a16="http://schemas.microsoft.com/office/drawing/2014/main" id="{43FDF03A-43FD-479E-958F-756F6EA374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42004" y="2242545"/>
            <a:ext cx="8907992" cy="2809552"/>
          </a:xfrm>
          <a:prstGeom prst="rect">
            <a:avLst/>
          </a:prstGeom>
          <a:solidFill>
            <a:schemeClr val="bg1">
              <a:alpha val="78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lvl="0" eaLnBrk="1" hangingPunct="1">
              <a:lnSpc>
                <a:spcPct val="150000"/>
              </a:lnSpc>
              <a:spcBef>
                <a:spcPct val="50000"/>
              </a:spcBef>
            </a:pPr>
            <a:r>
              <a:rPr lang="zh-CN" altLang="en-US" sz="2400" b="1" dirty="0">
                <a:solidFill>
                  <a:srgbClr val="ED7D31">
                    <a:lumMod val="50000"/>
                  </a:srgb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中国第一个王朝 </a:t>
            </a:r>
            <a:r>
              <a:rPr lang="en-US" altLang="zh-CN" sz="2400" b="1" dirty="0">
                <a:solidFill>
                  <a:srgbClr val="ED7D31">
                    <a:lumMod val="50000"/>
                  </a:srgb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– </a:t>
            </a:r>
            <a:r>
              <a:rPr lang="zh-CN" altLang="en-US" sz="2400" b="1" dirty="0">
                <a:solidFill>
                  <a:srgbClr val="ED7D31">
                    <a:lumMod val="50000"/>
                  </a:srgb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夏朝</a:t>
            </a:r>
            <a:endParaRPr lang="en-US" altLang="zh-CN" sz="2400" b="1" dirty="0">
              <a:solidFill>
                <a:srgbClr val="ED7D31">
                  <a:lumMod val="50000"/>
                </a:srgbClr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lvl="0" eaLnBrk="1" hangingPunct="1">
              <a:lnSpc>
                <a:spcPct val="150000"/>
              </a:lnSpc>
              <a:spcBef>
                <a:spcPct val="50000"/>
              </a:spcBef>
            </a:pPr>
            <a:r>
              <a:rPr lang="zh-CN" altLang="en-US" sz="2400" b="1" dirty="0">
                <a:solidFill>
                  <a:srgbClr val="ED7D31">
                    <a:lumMod val="50000"/>
                  </a:srgb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王或天子如何管理国家 </a:t>
            </a:r>
            <a:r>
              <a:rPr lang="en-US" altLang="zh-CN" sz="2400" b="1" dirty="0">
                <a:solidFill>
                  <a:srgbClr val="ED7D31">
                    <a:lumMod val="50000"/>
                  </a:srgb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– </a:t>
            </a:r>
            <a:r>
              <a:rPr lang="zh-CN" altLang="en-US" sz="2400" b="1" dirty="0">
                <a:solidFill>
                  <a:srgbClr val="ED7D31">
                    <a:lumMod val="50000"/>
                  </a:srgb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分封建诸侯</a:t>
            </a:r>
            <a:endParaRPr lang="en-US" altLang="zh-CN" sz="2400" b="1" dirty="0">
              <a:solidFill>
                <a:srgbClr val="ED7D31">
                  <a:lumMod val="50000"/>
                </a:srgbClr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lvl="0" eaLnBrk="1" hangingPunct="1">
              <a:lnSpc>
                <a:spcPct val="150000"/>
              </a:lnSpc>
              <a:spcBef>
                <a:spcPct val="50000"/>
              </a:spcBef>
            </a:pPr>
            <a:r>
              <a:rPr lang="zh-CN" altLang="en-US" sz="2400" b="1" dirty="0">
                <a:solidFill>
                  <a:srgbClr val="ED7D31">
                    <a:lumMod val="50000"/>
                  </a:srgb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为何叫春秋战国时期 </a:t>
            </a:r>
            <a:r>
              <a:rPr lang="en-US" altLang="zh-CN" sz="2400" b="1" dirty="0">
                <a:solidFill>
                  <a:srgbClr val="ED7D31">
                    <a:lumMod val="50000"/>
                  </a:srgb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– </a:t>
            </a:r>
            <a:r>
              <a:rPr lang="zh-CN" altLang="en-US" sz="2400" b="1" dirty="0">
                <a:solidFill>
                  <a:srgbClr val="ED7D31">
                    <a:lumMod val="50000"/>
                  </a:srgb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名称由史书而来，春秋与战国策</a:t>
            </a:r>
            <a:endParaRPr lang="en-US" altLang="zh-CN" sz="2400" b="1" dirty="0">
              <a:solidFill>
                <a:srgbClr val="ED7D31">
                  <a:lumMod val="50000"/>
                </a:srgbClr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lvl="0" eaLnBrk="1" hangingPunct="1">
              <a:lnSpc>
                <a:spcPct val="150000"/>
              </a:lnSpc>
              <a:spcBef>
                <a:spcPct val="50000"/>
              </a:spcBef>
            </a:pP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61882161"/>
      </p:ext>
    </p:extLst>
  </p:cSld>
  <p:clrMapOvr>
    <a:masterClrMapping/>
  </p:clrMapOvr>
  <p:transition spd="slow" advClick="0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包含 室内, 就坐, 美食&#10;&#10;已生成高可信度的说明">
            <a:extLst>
              <a:ext uri="{FF2B5EF4-FFF2-40B4-BE49-F238E27FC236}">
                <a16:creationId xmlns:a16="http://schemas.microsoft.com/office/drawing/2014/main" id="{AD99E48D-3802-4A73-87E4-88C26C8DFA1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5" t="17377" r="5500" b="21584"/>
          <a:stretch/>
        </p:blipFill>
        <p:spPr>
          <a:xfrm>
            <a:off x="4274818" y="655260"/>
            <a:ext cx="3642360" cy="1201186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6AAF72B9-045A-408B-BCAE-B26F384E1DFF}"/>
              </a:ext>
            </a:extLst>
          </p:cNvPr>
          <p:cNvSpPr txBox="1"/>
          <p:nvPr/>
        </p:nvSpPr>
        <p:spPr>
          <a:xfrm>
            <a:off x="4955892" y="932688"/>
            <a:ext cx="22802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rPr>
              <a:t>秦始皇</a:t>
            </a:r>
          </a:p>
        </p:txBody>
      </p:sp>
      <p:sp>
        <p:nvSpPr>
          <p:cNvPr id="5" name="Text Box 3">
            <a:extLst>
              <a:ext uri="{FF2B5EF4-FFF2-40B4-BE49-F238E27FC236}">
                <a16:creationId xmlns:a16="http://schemas.microsoft.com/office/drawing/2014/main" id="{43FDF03A-43FD-479E-958F-756F6EA374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42004" y="2732072"/>
            <a:ext cx="8907992" cy="2070888"/>
          </a:xfrm>
          <a:prstGeom prst="rect">
            <a:avLst/>
          </a:prstGeom>
          <a:solidFill>
            <a:schemeClr val="bg1">
              <a:alpha val="78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lvl="0" eaLnBrk="1" hangingPunct="1">
              <a:lnSpc>
                <a:spcPct val="150000"/>
              </a:lnSpc>
              <a:spcBef>
                <a:spcPct val="50000"/>
              </a:spcBef>
            </a:pPr>
            <a:r>
              <a:rPr lang="zh-CN" altLang="en-US" sz="2400" b="1" dirty="0">
                <a:solidFill>
                  <a:srgbClr val="ED7D31">
                    <a:lumMod val="50000"/>
                  </a:srgb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郡县制与分封制区别：</a:t>
            </a:r>
            <a:endParaRPr lang="en-US" altLang="zh-CN" sz="2400" b="1" dirty="0">
              <a:solidFill>
                <a:srgbClr val="ED7D31">
                  <a:lumMod val="50000"/>
                </a:srgbClr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marL="342900" lvl="0" indent="-342900" eaLnBrk="1" hangingPunct="1">
              <a:lnSpc>
                <a:spcPct val="150000"/>
              </a:lnSpc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zh-CN" altLang="en-US" sz="2400" b="1" dirty="0">
                <a:solidFill>
                  <a:srgbClr val="ED7D31">
                    <a:lumMod val="50000"/>
                  </a:srgb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郡县制官员由皇帝任命，可撤换，不世袭。</a:t>
            </a:r>
            <a:endParaRPr lang="en-US" altLang="zh-CN" sz="2400" b="1" dirty="0">
              <a:solidFill>
                <a:srgbClr val="ED7D31">
                  <a:lumMod val="50000"/>
                </a:srgbClr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marL="342900" lvl="0" indent="-342900" eaLnBrk="1" hangingPunct="1">
              <a:lnSpc>
                <a:spcPct val="150000"/>
              </a:lnSpc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zh-CN" altLang="en-US" sz="2400" b="1" dirty="0">
                <a:solidFill>
                  <a:srgbClr val="ED7D31">
                    <a:lumMod val="50000"/>
                  </a:srgb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分封制诸侯王是封地最高统治者，有军队。</a:t>
            </a:r>
            <a:endParaRPr lang="en-US" altLang="zh-CN" sz="2400" b="1" dirty="0">
              <a:solidFill>
                <a:srgbClr val="ED7D31">
                  <a:lumMod val="50000"/>
                </a:srgbClr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4F38E83A-12EF-4ED4-AA29-88C42FC762E0}"/>
              </a:ext>
            </a:extLst>
          </p:cNvPr>
          <p:cNvSpPr/>
          <p:nvPr/>
        </p:nvSpPr>
        <p:spPr>
          <a:xfrm>
            <a:off x="3048000" y="2060632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zh-CN" altLang="en-US" sz="28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统一六国，自称始皇帝</a:t>
            </a:r>
          </a:p>
        </p:txBody>
      </p:sp>
    </p:spTree>
    <p:extLst>
      <p:ext uri="{BB962C8B-B14F-4D97-AF65-F5344CB8AC3E}">
        <p14:creationId xmlns:p14="http://schemas.microsoft.com/office/powerpoint/2010/main" val="2244307283"/>
      </p:ext>
    </p:extLst>
  </p:cSld>
  <p:clrMapOvr>
    <a:masterClrMapping/>
  </p:clrMapOvr>
  <p:transition spd="slow" advClick="0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包含 室内, 就坐, 美食&#10;&#10;已生成高可信度的说明">
            <a:extLst>
              <a:ext uri="{FF2B5EF4-FFF2-40B4-BE49-F238E27FC236}">
                <a16:creationId xmlns:a16="http://schemas.microsoft.com/office/drawing/2014/main" id="{AD99E48D-3802-4A73-87E4-88C26C8DFA1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5" t="17377" r="5500" b="21584"/>
          <a:stretch/>
        </p:blipFill>
        <p:spPr>
          <a:xfrm>
            <a:off x="4274818" y="655260"/>
            <a:ext cx="3642360" cy="1201186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6AAF72B9-045A-408B-BCAE-B26F384E1DFF}"/>
              </a:ext>
            </a:extLst>
          </p:cNvPr>
          <p:cNvSpPr txBox="1"/>
          <p:nvPr/>
        </p:nvSpPr>
        <p:spPr>
          <a:xfrm>
            <a:off x="4955892" y="932688"/>
            <a:ext cx="22802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rPr>
              <a:t>秦始皇</a:t>
            </a:r>
          </a:p>
        </p:txBody>
      </p:sp>
      <p:sp>
        <p:nvSpPr>
          <p:cNvPr id="5" name="Text Box 3">
            <a:extLst>
              <a:ext uri="{FF2B5EF4-FFF2-40B4-BE49-F238E27FC236}">
                <a16:creationId xmlns:a16="http://schemas.microsoft.com/office/drawing/2014/main" id="{43FDF03A-43FD-479E-958F-756F6EA374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42004" y="2732072"/>
            <a:ext cx="8907992" cy="2070888"/>
          </a:xfrm>
          <a:prstGeom prst="rect">
            <a:avLst/>
          </a:prstGeom>
          <a:solidFill>
            <a:schemeClr val="bg1">
              <a:alpha val="78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lvl="0" eaLnBrk="1" hangingPunct="1">
              <a:lnSpc>
                <a:spcPct val="150000"/>
              </a:lnSpc>
              <a:spcBef>
                <a:spcPct val="50000"/>
              </a:spcBef>
            </a:pPr>
            <a:r>
              <a:rPr lang="zh-CN" altLang="en-US" sz="2400" b="1" dirty="0">
                <a:solidFill>
                  <a:srgbClr val="ED7D31">
                    <a:lumMod val="50000"/>
                  </a:srgb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郡县制与分封制区别：</a:t>
            </a:r>
            <a:endParaRPr lang="en-US" altLang="zh-CN" sz="2400" b="1" dirty="0">
              <a:solidFill>
                <a:srgbClr val="ED7D31">
                  <a:lumMod val="50000"/>
                </a:srgbClr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marL="342900" lvl="0" indent="-342900" eaLnBrk="1" hangingPunct="1">
              <a:lnSpc>
                <a:spcPct val="150000"/>
              </a:lnSpc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zh-CN" altLang="en-US" sz="2400" b="1" dirty="0">
                <a:solidFill>
                  <a:srgbClr val="ED7D31">
                    <a:lumMod val="50000"/>
                  </a:srgb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郡县制官员没有决策权，重大事情要向皇帝汇报。</a:t>
            </a:r>
            <a:endParaRPr lang="en-US" altLang="zh-CN" sz="2400" b="1" dirty="0">
              <a:solidFill>
                <a:srgbClr val="ED7D31">
                  <a:lumMod val="50000"/>
                </a:srgbClr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marL="342900" lvl="0" indent="-342900" eaLnBrk="1" hangingPunct="1">
              <a:lnSpc>
                <a:spcPct val="150000"/>
              </a:lnSpc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zh-CN" altLang="en-US" sz="2400" b="1" dirty="0">
                <a:solidFill>
                  <a:srgbClr val="ED7D31">
                    <a:lumMod val="50000"/>
                  </a:srgb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分封制诸侯王由天子任命，世代相传。</a:t>
            </a:r>
            <a:endParaRPr lang="en-US" altLang="zh-CN" sz="2400" b="1" dirty="0">
              <a:solidFill>
                <a:srgbClr val="ED7D31">
                  <a:lumMod val="50000"/>
                </a:srgbClr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4F38E83A-12EF-4ED4-AA29-88C42FC762E0}"/>
              </a:ext>
            </a:extLst>
          </p:cNvPr>
          <p:cNvSpPr/>
          <p:nvPr/>
        </p:nvSpPr>
        <p:spPr>
          <a:xfrm>
            <a:off x="3048000" y="2060632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zh-CN" altLang="en-US" sz="28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创立郡县制</a:t>
            </a:r>
          </a:p>
        </p:txBody>
      </p:sp>
    </p:spTree>
    <p:extLst>
      <p:ext uri="{BB962C8B-B14F-4D97-AF65-F5344CB8AC3E}">
        <p14:creationId xmlns:p14="http://schemas.microsoft.com/office/powerpoint/2010/main" val="3984725688"/>
      </p:ext>
    </p:extLst>
  </p:cSld>
  <p:clrMapOvr>
    <a:masterClrMapping/>
  </p:clrMapOvr>
  <p:transition spd="slow" advClick="0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包含 室内, 就坐, 美食&#10;&#10;已生成高可信度的说明">
            <a:extLst>
              <a:ext uri="{FF2B5EF4-FFF2-40B4-BE49-F238E27FC236}">
                <a16:creationId xmlns:a16="http://schemas.microsoft.com/office/drawing/2014/main" id="{AD99E48D-3802-4A73-87E4-88C26C8DFA1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5" t="17377" r="5500" b="21584"/>
          <a:stretch/>
        </p:blipFill>
        <p:spPr>
          <a:xfrm>
            <a:off x="4274818" y="655260"/>
            <a:ext cx="3642360" cy="1201186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6AAF72B9-045A-408B-BCAE-B26F384E1DFF}"/>
              </a:ext>
            </a:extLst>
          </p:cNvPr>
          <p:cNvSpPr txBox="1"/>
          <p:nvPr/>
        </p:nvSpPr>
        <p:spPr>
          <a:xfrm>
            <a:off x="4955892" y="932688"/>
            <a:ext cx="22802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zh-CN" altLang="en-US" sz="3600" b="1" dirty="0">
                <a:solidFill>
                  <a:srgbClr val="ED7D31">
                    <a:lumMod val="50000"/>
                  </a:srgb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秦始皇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50000"/>
                </a:srgbClr>
              </a:solidFill>
              <a:effectLst/>
              <a:uLnTx/>
              <a:uFillTx/>
              <a:latin typeface="华文楷体" panose="02010600040101010101" pitchFamily="2" charset="-122"/>
              <a:ea typeface="华文楷体" panose="02010600040101010101" pitchFamily="2" charset="-122"/>
              <a:cs typeface="+mn-cs"/>
            </a:endParaRPr>
          </a:p>
        </p:txBody>
      </p:sp>
      <p:sp>
        <p:nvSpPr>
          <p:cNvPr id="5" name="Text Box 3">
            <a:extLst>
              <a:ext uri="{FF2B5EF4-FFF2-40B4-BE49-F238E27FC236}">
                <a16:creationId xmlns:a16="http://schemas.microsoft.com/office/drawing/2014/main" id="{43FDF03A-43FD-479E-958F-756F6EA374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42004" y="2325672"/>
            <a:ext cx="8907992" cy="2070888"/>
          </a:xfrm>
          <a:prstGeom prst="rect">
            <a:avLst/>
          </a:prstGeom>
          <a:solidFill>
            <a:schemeClr val="bg1">
              <a:alpha val="78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lvl="0" eaLnBrk="1" hangingPunct="1">
              <a:lnSpc>
                <a:spcPct val="150000"/>
              </a:lnSpc>
              <a:spcBef>
                <a:spcPct val="50000"/>
              </a:spcBef>
            </a:pPr>
            <a:r>
              <a:rPr lang="zh-CN" altLang="en-US" sz="2400" b="1" dirty="0">
                <a:solidFill>
                  <a:srgbClr val="ED7D31">
                    <a:lumMod val="50000"/>
                  </a:srgb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车同轨；</a:t>
            </a:r>
            <a:endParaRPr lang="en-US" altLang="zh-CN" sz="2400" b="1" dirty="0">
              <a:solidFill>
                <a:srgbClr val="ED7D31">
                  <a:lumMod val="50000"/>
                </a:srgbClr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lvl="0" eaLnBrk="1" hangingPunct="1">
              <a:lnSpc>
                <a:spcPct val="150000"/>
              </a:lnSpc>
              <a:spcBef>
                <a:spcPct val="50000"/>
              </a:spcBef>
            </a:pPr>
            <a:r>
              <a:rPr lang="zh-CN" altLang="en-US" sz="2400" b="1" dirty="0">
                <a:solidFill>
                  <a:srgbClr val="ED7D31">
                    <a:lumMod val="50000"/>
                  </a:srgb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统一钱币和度量衡；</a:t>
            </a:r>
            <a:endParaRPr lang="en-US" altLang="zh-CN" sz="2400" b="1" dirty="0">
              <a:solidFill>
                <a:srgbClr val="ED7D31">
                  <a:lumMod val="50000"/>
                </a:srgbClr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lvl="0" eaLnBrk="1" hangingPunct="1">
              <a:lnSpc>
                <a:spcPct val="150000"/>
              </a:lnSpc>
              <a:spcBef>
                <a:spcPct val="50000"/>
              </a:spcBef>
            </a:pPr>
            <a:r>
              <a:rPr lang="zh-CN" altLang="en-US" sz="2400" b="1" dirty="0">
                <a:solidFill>
                  <a:srgbClr val="ED7D31">
                    <a:lumMod val="50000"/>
                  </a:srgb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书同文。</a:t>
            </a:r>
          </a:p>
        </p:txBody>
      </p:sp>
    </p:spTree>
    <p:extLst>
      <p:ext uri="{BB962C8B-B14F-4D97-AF65-F5344CB8AC3E}">
        <p14:creationId xmlns:p14="http://schemas.microsoft.com/office/powerpoint/2010/main" val="256375268"/>
      </p:ext>
    </p:extLst>
  </p:cSld>
  <p:clrMapOvr>
    <a:masterClrMapping/>
  </p:clrMapOvr>
  <p:transition spd="slow" advClick="0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包含 室内, 就坐, 美食&#10;&#10;已生成高可信度的说明">
            <a:extLst>
              <a:ext uri="{FF2B5EF4-FFF2-40B4-BE49-F238E27FC236}">
                <a16:creationId xmlns:a16="http://schemas.microsoft.com/office/drawing/2014/main" id="{AD99E48D-3802-4A73-87E4-88C26C8DFA1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5" t="17377" r="5500" b="21584"/>
          <a:stretch/>
        </p:blipFill>
        <p:spPr>
          <a:xfrm>
            <a:off x="4274818" y="655260"/>
            <a:ext cx="3642360" cy="1201186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6AAF72B9-045A-408B-BCAE-B26F384E1DFF}"/>
              </a:ext>
            </a:extLst>
          </p:cNvPr>
          <p:cNvSpPr txBox="1"/>
          <p:nvPr/>
        </p:nvSpPr>
        <p:spPr>
          <a:xfrm>
            <a:off x="4955892" y="932688"/>
            <a:ext cx="22802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zh-CN" altLang="en-US" sz="3600" b="1" dirty="0">
                <a:solidFill>
                  <a:srgbClr val="ED7D31">
                    <a:lumMod val="50000"/>
                  </a:srgb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秦始皇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50000"/>
                </a:srgbClr>
              </a:solidFill>
              <a:effectLst/>
              <a:uLnTx/>
              <a:uFillTx/>
              <a:latin typeface="华文楷体" panose="02010600040101010101" pitchFamily="2" charset="-122"/>
              <a:ea typeface="华文楷体" panose="02010600040101010101" pitchFamily="2" charset="-122"/>
              <a:cs typeface="+mn-cs"/>
            </a:endParaRPr>
          </a:p>
        </p:txBody>
      </p:sp>
      <p:sp>
        <p:nvSpPr>
          <p:cNvPr id="5" name="Text Box 3">
            <a:extLst>
              <a:ext uri="{FF2B5EF4-FFF2-40B4-BE49-F238E27FC236}">
                <a16:creationId xmlns:a16="http://schemas.microsoft.com/office/drawing/2014/main" id="{43FDF03A-43FD-479E-958F-756F6EA374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42004" y="2325672"/>
            <a:ext cx="8907992" cy="3548215"/>
          </a:xfrm>
          <a:prstGeom prst="rect">
            <a:avLst/>
          </a:prstGeom>
          <a:solidFill>
            <a:schemeClr val="bg1">
              <a:alpha val="78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lvl="0" eaLnBrk="1" hangingPunct="1">
              <a:lnSpc>
                <a:spcPct val="150000"/>
              </a:lnSpc>
              <a:spcBef>
                <a:spcPct val="50000"/>
              </a:spcBef>
            </a:pPr>
            <a:r>
              <a:rPr lang="zh-CN" altLang="en-US" sz="2400" b="1" dirty="0">
                <a:solidFill>
                  <a:srgbClr val="ED7D31">
                    <a:lumMod val="50000"/>
                  </a:srgb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不利于人民的事：</a:t>
            </a:r>
            <a:endParaRPr lang="en-US" altLang="zh-CN" sz="2400" b="1" dirty="0">
              <a:solidFill>
                <a:srgbClr val="ED7D31">
                  <a:lumMod val="50000"/>
                </a:srgbClr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lvl="0" eaLnBrk="1" hangingPunct="1">
              <a:lnSpc>
                <a:spcPct val="150000"/>
              </a:lnSpc>
              <a:spcBef>
                <a:spcPct val="50000"/>
              </a:spcBef>
            </a:pPr>
            <a:r>
              <a:rPr lang="en-US" altLang="zh-CN" sz="2400" b="1" dirty="0">
                <a:solidFill>
                  <a:srgbClr val="ED7D31">
                    <a:lumMod val="50000"/>
                  </a:srgb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1 -- </a:t>
            </a:r>
            <a:r>
              <a:rPr lang="zh-CN" altLang="en-US" sz="2400" b="1" dirty="0">
                <a:solidFill>
                  <a:srgbClr val="ED7D31">
                    <a:lumMod val="50000"/>
                  </a:srgb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焚书</a:t>
            </a:r>
            <a:endParaRPr lang="en-US" altLang="zh-CN" sz="2400" b="1" dirty="0">
              <a:solidFill>
                <a:srgbClr val="ED7D31">
                  <a:lumMod val="50000"/>
                </a:srgbClr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lvl="0" eaLnBrk="1" hangingPunct="1">
              <a:lnSpc>
                <a:spcPct val="150000"/>
              </a:lnSpc>
              <a:spcBef>
                <a:spcPct val="50000"/>
              </a:spcBef>
            </a:pPr>
            <a:r>
              <a:rPr lang="zh-CN" altLang="en-US" sz="2400" b="1" dirty="0">
                <a:solidFill>
                  <a:srgbClr val="ED7D31">
                    <a:lumMod val="50000"/>
                  </a:srgb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为什么要焚书？</a:t>
            </a:r>
            <a:endParaRPr lang="en-US" altLang="zh-CN" sz="2400" b="1" dirty="0">
              <a:solidFill>
                <a:srgbClr val="ED7D31">
                  <a:lumMod val="50000"/>
                </a:srgbClr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lvl="0" eaLnBrk="1" hangingPunct="1">
              <a:lnSpc>
                <a:spcPct val="150000"/>
              </a:lnSpc>
              <a:spcBef>
                <a:spcPct val="50000"/>
              </a:spcBef>
            </a:pPr>
            <a:r>
              <a:rPr lang="en-US" altLang="zh-CN" sz="2400" b="1" dirty="0">
                <a:solidFill>
                  <a:srgbClr val="ED7D31">
                    <a:lumMod val="50000"/>
                  </a:srgb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2 – </a:t>
            </a:r>
            <a:r>
              <a:rPr lang="zh-CN" altLang="en-US" sz="2400" b="1" dirty="0">
                <a:solidFill>
                  <a:srgbClr val="ED7D31">
                    <a:lumMod val="50000"/>
                  </a:srgb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强迫人民做大量的，非生产的劳动</a:t>
            </a:r>
            <a:endParaRPr lang="en-US" altLang="zh-CN" sz="2400" b="1" dirty="0">
              <a:solidFill>
                <a:srgbClr val="ED7D31">
                  <a:lumMod val="50000"/>
                </a:srgbClr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lvl="0" eaLnBrk="1" hangingPunct="1">
              <a:lnSpc>
                <a:spcPct val="150000"/>
              </a:lnSpc>
              <a:spcBef>
                <a:spcPct val="50000"/>
              </a:spcBef>
            </a:pPr>
            <a:r>
              <a:rPr lang="zh-CN" altLang="en-US" sz="2400" b="1" dirty="0">
                <a:solidFill>
                  <a:srgbClr val="ED7D31">
                    <a:lumMod val="50000"/>
                  </a:srgb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修长城，建皇宫，造陵墓。</a:t>
            </a:r>
          </a:p>
        </p:txBody>
      </p:sp>
    </p:spTree>
    <p:extLst>
      <p:ext uri="{BB962C8B-B14F-4D97-AF65-F5344CB8AC3E}">
        <p14:creationId xmlns:p14="http://schemas.microsoft.com/office/powerpoint/2010/main" val="2388208930"/>
      </p:ext>
    </p:extLst>
  </p:cSld>
  <p:clrMapOvr>
    <a:masterClrMapping/>
  </p:clrMapOvr>
  <p:transition spd="slow" advClick="0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包含 室内, 就坐, 美食&#10;&#10;已生成高可信度的说明">
            <a:extLst>
              <a:ext uri="{FF2B5EF4-FFF2-40B4-BE49-F238E27FC236}">
                <a16:creationId xmlns:a16="http://schemas.microsoft.com/office/drawing/2014/main" id="{AD99E48D-3802-4A73-87E4-88C26C8DFA1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5" t="17377" r="5500" b="21584"/>
          <a:stretch/>
        </p:blipFill>
        <p:spPr>
          <a:xfrm>
            <a:off x="4274818" y="655260"/>
            <a:ext cx="3642360" cy="1201186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6AAF72B9-045A-408B-BCAE-B26F384E1DFF}"/>
              </a:ext>
            </a:extLst>
          </p:cNvPr>
          <p:cNvSpPr txBox="1"/>
          <p:nvPr/>
        </p:nvSpPr>
        <p:spPr>
          <a:xfrm>
            <a:off x="4955892" y="932688"/>
            <a:ext cx="22802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zh-CN" altLang="en-US" sz="3600" b="1" dirty="0">
                <a:solidFill>
                  <a:srgbClr val="ED7D31">
                    <a:lumMod val="50000"/>
                  </a:srgb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分享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50000"/>
                </a:srgbClr>
              </a:solidFill>
              <a:effectLst/>
              <a:uLnTx/>
              <a:uFillTx/>
              <a:latin typeface="华文楷体" panose="02010600040101010101" pitchFamily="2" charset="-122"/>
              <a:ea typeface="华文楷体" panose="02010600040101010101" pitchFamily="2" charset="-122"/>
              <a:cs typeface="+mn-cs"/>
            </a:endParaRPr>
          </a:p>
        </p:txBody>
      </p:sp>
      <p:sp>
        <p:nvSpPr>
          <p:cNvPr id="5" name="Text Box 3">
            <a:extLst>
              <a:ext uri="{FF2B5EF4-FFF2-40B4-BE49-F238E27FC236}">
                <a16:creationId xmlns:a16="http://schemas.microsoft.com/office/drawing/2014/main" id="{43FDF03A-43FD-479E-958F-756F6EA374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0678" y="2024224"/>
            <a:ext cx="8907992" cy="2070888"/>
          </a:xfrm>
          <a:prstGeom prst="rect">
            <a:avLst/>
          </a:prstGeom>
          <a:solidFill>
            <a:schemeClr val="bg1">
              <a:alpha val="78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lvl="0" eaLnBrk="1" hangingPunct="1">
              <a:lnSpc>
                <a:spcPct val="150000"/>
              </a:lnSpc>
              <a:spcBef>
                <a:spcPct val="50000"/>
              </a:spcBef>
            </a:pPr>
            <a:r>
              <a:rPr lang="en-US" altLang="zh-CN" sz="2400" b="1" dirty="0">
                <a:solidFill>
                  <a:srgbClr val="ED7D31">
                    <a:lumMod val="50000"/>
                  </a:srgbClr>
                </a:solidFill>
                <a:latin typeface="华文楷体" panose="02010600040101010101" pitchFamily="2" charset="-122"/>
                <a:ea typeface="华文楷体" panose="02010600040101010101" pitchFamily="2" charset="-122"/>
                <a:hlinkClick r:id="rId4"/>
              </a:rPr>
              <a:t>https://www.youtube.com/watch?v=J1pV8dsfV4w&amp;t=115s</a:t>
            </a:r>
            <a:endParaRPr lang="en-US" altLang="zh-CN" sz="2400" b="1" dirty="0">
              <a:solidFill>
                <a:srgbClr val="ED7D31">
                  <a:lumMod val="50000"/>
                </a:srgbClr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lvl="0" eaLnBrk="1" hangingPunct="1">
              <a:lnSpc>
                <a:spcPct val="150000"/>
              </a:lnSpc>
              <a:spcBef>
                <a:spcPct val="50000"/>
              </a:spcBef>
            </a:pPr>
            <a:r>
              <a:rPr lang="en-US" sz="2400" dirty="0">
                <a:hlinkClick r:id="rId5"/>
              </a:rPr>
              <a:t>https://www.youtube.com/watch?v=1OriOFp0AWA</a:t>
            </a:r>
            <a:endParaRPr lang="en-US" altLang="zh-CN" sz="2400" b="1" dirty="0">
              <a:solidFill>
                <a:srgbClr val="ED7D31">
                  <a:lumMod val="50000"/>
                </a:srgbClr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lvl="0" eaLnBrk="1" hangingPunct="1">
              <a:lnSpc>
                <a:spcPct val="150000"/>
              </a:lnSpc>
              <a:spcBef>
                <a:spcPct val="50000"/>
              </a:spcBef>
            </a:pPr>
            <a:endParaRPr lang="zh-CN" altLang="en-US" sz="2400" b="1" dirty="0">
              <a:solidFill>
                <a:srgbClr val="ED7D31">
                  <a:lumMod val="50000"/>
                </a:srgbClr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45681082"/>
      </p:ext>
    </p:extLst>
  </p:cSld>
  <p:clrMapOvr>
    <a:masterClrMapping/>
  </p:clrMapOvr>
  <p:transition spd="slow" advClick="0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包含 室内, 就坐, 美食&#10;&#10;已生成高可信度的说明">
            <a:extLst>
              <a:ext uri="{FF2B5EF4-FFF2-40B4-BE49-F238E27FC236}">
                <a16:creationId xmlns:a16="http://schemas.microsoft.com/office/drawing/2014/main" id="{AD99E48D-3802-4A73-87E4-88C26C8DFA1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5" t="17377" r="5500" b="21584"/>
          <a:stretch/>
        </p:blipFill>
        <p:spPr>
          <a:xfrm>
            <a:off x="4444817" y="18288"/>
            <a:ext cx="3437525" cy="1133635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6AAF72B9-045A-408B-BCAE-B26F384E1DFF}"/>
              </a:ext>
            </a:extLst>
          </p:cNvPr>
          <p:cNvSpPr txBox="1"/>
          <p:nvPr/>
        </p:nvSpPr>
        <p:spPr>
          <a:xfrm>
            <a:off x="5085805" y="235132"/>
            <a:ext cx="21502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rPr>
              <a:t>词汇</a:t>
            </a:r>
          </a:p>
        </p:txBody>
      </p:sp>
      <p:sp>
        <p:nvSpPr>
          <p:cNvPr id="5" name="Text Box 3">
            <a:extLst>
              <a:ext uri="{FF2B5EF4-FFF2-40B4-BE49-F238E27FC236}">
                <a16:creationId xmlns:a16="http://schemas.microsoft.com/office/drawing/2014/main" id="{43FDF03A-43FD-479E-958F-756F6EA374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0230" y="1098307"/>
            <a:ext cx="10737667" cy="5764207"/>
          </a:xfrm>
          <a:prstGeom prst="rect">
            <a:avLst/>
          </a:prstGeom>
          <a:solidFill>
            <a:schemeClr val="bg1">
              <a:alpha val="78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lvl="0" eaLnBrk="1" hangingPunct="1">
              <a:lnSpc>
                <a:spcPct val="150000"/>
              </a:lnSpc>
              <a:spcBef>
                <a:spcPct val="50000"/>
              </a:spcBef>
            </a:pPr>
            <a:r>
              <a:rPr lang="zh-CN" altLang="en-US" sz="2400" b="1" dirty="0">
                <a:solidFill>
                  <a:srgbClr val="ED7D31">
                    <a:lumMod val="50000"/>
                  </a:srgb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千古一帝：明代李贽对秦始皇的评价，后人用此代指秦始皇。</a:t>
            </a:r>
            <a:endParaRPr lang="en-US" altLang="zh-CN" sz="2400" b="1" dirty="0">
              <a:solidFill>
                <a:srgbClr val="ED7D31">
                  <a:lumMod val="50000"/>
                </a:srgbClr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lvl="0" eaLnBrk="1" hangingPunct="1">
              <a:lnSpc>
                <a:spcPct val="150000"/>
              </a:lnSpc>
              <a:spcBef>
                <a:spcPct val="50000"/>
              </a:spcBef>
            </a:pPr>
            <a:r>
              <a:rPr lang="zh-CN" altLang="en-US" sz="2400" b="1" dirty="0">
                <a:solidFill>
                  <a:srgbClr val="ED7D31">
                    <a:lumMod val="50000"/>
                  </a:srgb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古代：距离现代较远的年代。</a:t>
            </a:r>
            <a:endParaRPr lang="en-US" altLang="zh-CN" sz="2400" b="1" dirty="0">
              <a:solidFill>
                <a:srgbClr val="ED7D31">
                  <a:lumMod val="50000"/>
                </a:srgbClr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lvl="0" eaLnBrk="1" hangingPunct="1">
              <a:lnSpc>
                <a:spcPct val="150000"/>
              </a:lnSpc>
              <a:spcBef>
                <a:spcPct val="50000"/>
              </a:spcBef>
            </a:pPr>
            <a:r>
              <a:rPr lang="zh-CN" altLang="en-US" sz="2400" b="1" dirty="0">
                <a:solidFill>
                  <a:srgbClr val="ED7D31">
                    <a:lumMod val="50000"/>
                  </a:srgb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历史：记载和解释作为一系列人类进程历史事件的一门学科；过去的事实。</a:t>
            </a:r>
            <a:endParaRPr lang="en-US" altLang="zh-CN" sz="2400" b="1" dirty="0">
              <a:solidFill>
                <a:srgbClr val="ED7D31">
                  <a:lumMod val="50000"/>
                </a:srgbClr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lvl="0" eaLnBrk="1" hangingPunct="1">
              <a:lnSpc>
                <a:spcPct val="150000"/>
              </a:lnSpc>
              <a:spcBef>
                <a:spcPct val="50000"/>
              </a:spcBef>
            </a:pPr>
            <a:r>
              <a:rPr lang="zh-CN" altLang="en-US" sz="2400" b="1" dirty="0">
                <a:solidFill>
                  <a:srgbClr val="ED7D31">
                    <a:lumMod val="50000"/>
                  </a:srgb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时期：具有某种特征的，较长的一段时间。</a:t>
            </a:r>
            <a:endParaRPr lang="en-US" altLang="zh-CN" sz="2400" b="1" dirty="0">
              <a:solidFill>
                <a:srgbClr val="ED7D31">
                  <a:lumMod val="50000"/>
                </a:srgbClr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lvl="0" eaLnBrk="1" hangingPunct="1">
              <a:lnSpc>
                <a:spcPct val="150000"/>
              </a:lnSpc>
              <a:spcBef>
                <a:spcPct val="50000"/>
              </a:spcBef>
            </a:pPr>
            <a:r>
              <a:rPr lang="zh-CN" altLang="en-US" sz="2400" b="1" dirty="0">
                <a:solidFill>
                  <a:srgbClr val="ED7D31">
                    <a:lumMod val="50000"/>
                  </a:srgb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互相打仗：彼此之间发动战争。</a:t>
            </a:r>
            <a:endParaRPr lang="en-US" altLang="zh-CN" sz="2400" b="1" dirty="0">
              <a:solidFill>
                <a:srgbClr val="ED7D31">
                  <a:lumMod val="50000"/>
                </a:srgbClr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lvl="0" eaLnBrk="1" hangingPunct="1">
              <a:lnSpc>
                <a:spcPct val="150000"/>
              </a:lnSpc>
              <a:spcBef>
                <a:spcPct val="50000"/>
              </a:spcBef>
            </a:pPr>
            <a:r>
              <a:rPr lang="zh-CN" altLang="en-US" sz="2400" b="1" dirty="0">
                <a:solidFill>
                  <a:srgbClr val="ED7D31">
                    <a:lumMod val="50000"/>
                  </a:srgb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到底：达到尽头（动词）。经过某些过程之后出现了最后结果；终于（副词）。</a:t>
            </a:r>
            <a:endParaRPr lang="en-US" altLang="zh-CN" sz="2400" b="1" dirty="0">
              <a:solidFill>
                <a:srgbClr val="ED7D31">
                  <a:lumMod val="50000"/>
                </a:srgbClr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lvl="0" eaLnBrk="1" hangingPunct="1">
              <a:lnSpc>
                <a:spcPct val="150000"/>
              </a:lnSpc>
              <a:spcBef>
                <a:spcPct val="50000"/>
              </a:spcBef>
            </a:pPr>
            <a:r>
              <a:rPr lang="zh-CN" altLang="en-US" sz="2400" b="1" dirty="0">
                <a:solidFill>
                  <a:srgbClr val="ED7D31">
                    <a:lumMod val="50000"/>
                  </a:srgb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王朝：朝廷，朝代。</a:t>
            </a:r>
            <a:endParaRPr lang="en-US" altLang="zh-CN" sz="2400" b="1" dirty="0">
              <a:solidFill>
                <a:srgbClr val="ED7D31">
                  <a:lumMod val="50000"/>
                </a:srgbClr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lvl="0" eaLnBrk="1" hangingPunct="1">
              <a:lnSpc>
                <a:spcPct val="150000"/>
              </a:lnSpc>
              <a:spcBef>
                <a:spcPct val="50000"/>
              </a:spcBef>
            </a:pPr>
            <a:r>
              <a:rPr lang="zh-CN" altLang="en-US" sz="2400" b="1" dirty="0">
                <a:solidFill>
                  <a:srgbClr val="ED7D31">
                    <a:lumMod val="50000"/>
                  </a:srgb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皇帝：君主。秦以后天子的称号。</a:t>
            </a:r>
            <a:endParaRPr lang="en-US" altLang="zh-CN" sz="2400" b="1" dirty="0">
              <a:solidFill>
                <a:srgbClr val="ED7D31">
                  <a:lumMod val="50000"/>
                </a:srgbClr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61996117"/>
      </p:ext>
    </p:extLst>
  </p:cSld>
  <p:clrMapOvr>
    <a:masterClrMapping/>
  </p:clrMapOvr>
  <p:transition spd="slow" advClick="0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包含 室内, 就坐, 美食&#10;&#10;已生成高可信度的说明">
            <a:extLst>
              <a:ext uri="{FF2B5EF4-FFF2-40B4-BE49-F238E27FC236}">
                <a16:creationId xmlns:a16="http://schemas.microsoft.com/office/drawing/2014/main" id="{AD99E48D-3802-4A73-87E4-88C26C8DFA1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5" t="17377" r="5500" b="21584"/>
          <a:stretch/>
        </p:blipFill>
        <p:spPr>
          <a:xfrm>
            <a:off x="4444817" y="18288"/>
            <a:ext cx="3437525" cy="1133635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6AAF72B9-045A-408B-BCAE-B26F384E1DFF}"/>
              </a:ext>
            </a:extLst>
          </p:cNvPr>
          <p:cNvSpPr txBox="1"/>
          <p:nvPr/>
        </p:nvSpPr>
        <p:spPr>
          <a:xfrm>
            <a:off x="5085805" y="235132"/>
            <a:ext cx="21502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rPr>
              <a:t>词汇</a:t>
            </a:r>
          </a:p>
        </p:txBody>
      </p:sp>
      <p:sp>
        <p:nvSpPr>
          <p:cNvPr id="5" name="Text Box 3">
            <a:extLst>
              <a:ext uri="{FF2B5EF4-FFF2-40B4-BE49-F238E27FC236}">
                <a16:creationId xmlns:a16="http://schemas.microsoft.com/office/drawing/2014/main" id="{43FDF03A-43FD-479E-958F-756F6EA374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7166" y="1075505"/>
            <a:ext cx="10737667" cy="5764207"/>
          </a:xfrm>
          <a:prstGeom prst="rect">
            <a:avLst/>
          </a:prstGeom>
          <a:solidFill>
            <a:schemeClr val="bg1">
              <a:alpha val="78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lvl="0" eaLnBrk="1" hangingPunct="1">
              <a:lnSpc>
                <a:spcPct val="150000"/>
              </a:lnSpc>
              <a:spcBef>
                <a:spcPct val="50000"/>
              </a:spcBef>
            </a:pPr>
            <a:r>
              <a:rPr lang="zh-CN" altLang="en-US" sz="2400" b="1" dirty="0">
                <a:solidFill>
                  <a:srgbClr val="ED7D31">
                    <a:lumMod val="50000"/>
                  </a:srgb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思考：思索，考虑。</a:t>
            </a:r>
            <a:endParaRPr lang="en-US" altLang="zh-CN" sz="2400" b="1" dirty="0">
              <a:solidFill>
                <a:srgbClr val="ED7D31">
                  <a:lumMod val="50000"/>
                </a:srgbClr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lvl="0" eaLnBrk="1" hangingPunct="1">
              <a:lnSpc>
                <a:spcPct val="150000"/>
              </a:lnSpc>
              <a:spcBef>
                <a:spcPct val="50000"/>
              </a:spcBef>
            </a:pPr>
            <a:r>
              <a:rPr lang="zh-CN" altLang="en-US" sz="2400" b="1" dirty="0">
                <a:solidFill>
                  <a:srgbClr val="ED7D31">
                    <a:lumMod val="50000"/>
                  </a:srgb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得：必须，须要。</a:t>
            </a:r>
            <a:endParaRPr lang="en-US" altLang="zh-CN" sz="2400" b="1" dirty="0">
              <a:solidFill>
                <a:srgbClr val="ED7D31">
                  <a:lumMod val="50000"/>
                </a:srgbClr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lvl="0" eaLnBrk="1" hangingPunct="1">
              <a:lnSpc>
                <a:spcPct val="150000"/>
              </a:lnSpc>
              <a:spcBef>
                <a:spcPct val="50000"/>
              </a:spcBef>
            </a:pPr>
            <a:r>
              <a:rPr lang="zh-CN" altLang="en-US" sz="2400" b="1" dirty="0">
                <a:solidFill>
                  <a:srgbClr val="ED7D31">
                    <a:lumMod val="50000"/>
                  </a:srgb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公元：以耶稣基督诞生之年为纪元之始。世界各国多用，故称为公元。</a:t>
            </a:r>
            <a:endParaRPr lang="en-US" altLang="zh-CN" sz="2400" b="1" dirty="0">
              <a:solidFill>
                <a:srgbClr val="ED7D31">
                  <a:lumMod val="50000"/>
                </a:srgbClr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lvl="0" eaLnBrk="1" hangingPunct="1">
              <a:lnSpc>
                <a:spcPct val="150000"/>
              </a:lnSpc>
              <a:spcBef>
                <a:spcPct val="50000"/>
              </a:spcBef>
            </a:pPr>
            <a:r>
              <a:rPr lang="zh-CN" altLang="en-US" sz="2400" b="1" dirty="0">
                <a:solidFill>
                  <a:srgbClr val="ED7D31">
                    <a:lumMod val="50000"/>
                  </a:srgb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世纪：计年单位，从耶稣诞生那一年算起，每</a:t>
            </a:r>
            <a:r>
              <a:rPr lang="en-US" altLang="zh-CN" sz="2400" b="1" dirty="0">
                <a:solidFill>
                  <a:srgbClr val="ED7D31">
                    <a:lumMod val="50000"/>
                  </a:srgb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100</a:t>
            </a:r>
            <a:r>
              <a:rPr lang="zh-CN" altLang="en-US" sz="2400" b="1" dirty="0">
                <a:solidFill>
                  <a:srgbClr val="ED7D31">
                    <a:lumMod val="50000"/>
                  </a:srgb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年为一个世纪。</a:t>
            </a:r>
            <a:endParaRPr lang="en-US" altLang="zh-CN" sz="2400" b="1" dirty="0">
              <a:solidFill>
                <a:srgbClr val="ED7D31">
                  <a:lumMod val="50000"/>
                </a:srgbClr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lvl="0" eaLnBrk="1" hangingPunct="1">
              <a:lnSpc>
                <a:spcPct val="150000"/>
              </a:lnSpc>
              <a:spcBef>
                <a:spcPct val="50000"/>
              </a:spcBef>
            </a:pPr>
            <a:r>
              <a:rPr lang="zh-CN" altLang="en-US" sz="2400" b="1" dirty="0">
                <a:solidFill>
                  <a:srgbClr val="ED7D31">
                    <a:lumMod val="50000"/>
                  </a:srgb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统治者：行使权力，指挥或统治权势者；君主或元首等。</a:t>
            </a:r>
            <a:endParaRPr lang="en-US" altLang="zh-CN" sz="2400" b="1" dirty="0">
              <a:solidFill>
                <a:srgbClr val="ED7D31">
                  <a:lumMod val="50000"/>
                </a:srgbClr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lvl="0" eaLnBrk="1" hangingPunct="1">
              <a:lnSpc>
                <a:spcPct val="150000"/>
              </a:lnSpc>
              <a:spcBef>
                <a:spcPct val="50000"/>
              </a:spcBef>
            </a:pPr>
            <a:r>
              <a:rPr lang="zh-CN" altLang="en-US" sz="2400" b="1" dirty="0">
                <a:solidFill>
                  <a:srgbClr val="ED7D31">
                    <a:lumMod val="50000"/>
                  </a:srgb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管理：主持或负责某项工作；经管，约束。</a:t>
            </a:r>
            <a:endParaRPr lang="en-US" altLang="zh-CN" sz="2400" b="1" dirty="0">
              <a:solidFill>
                <a:srgbClr val="ED7D31">
                  <a:lumMod val="50000"/>
                </a:srgbClr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lvl="0" eaLnBrk="1" hangingPunct="1">
              <a:lnSpc>
                <a:spcPct val="150000"/>
              </a:lnSpc>
              <a:spcBef>
                <a:spcPct val="50000"/>
              </a:spcBef>
            </a:pPr>
            <a:r>
              <a:rPr lang="zh-CN" altLang="en-US" sz="2400" b="1" dirty="0">
                <a:solidFill>
                  <a:srgbClr val="ED7D31">
                    <a:lumMod val="50000"/>
                  </a:srgb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国土：国家的领土。</a:t>
            </a:r>
            <a:endParaRPr lang="en-US" altLang="zh-CN" sz="2400" b="1" dirty="0">
              <a:solidFill>
                <a:srgbClr val="ED7D31">
                  <a:lumMod val="50000"/>
                </a:srgbClr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lvl="0" eaLnBrk="1" hangingPunct="1">
              <a:lnSpc>
                <a:spcPct val="150000"/>
              </a:lnSpc>
              <a:spcBef>
                <a:spcPct val="50000"/>
              </a:spcBef>
            </a:pPr>
            <a:r>
              <a:rPr lang="zh-CN" altLang="en-US" sz="2400" b="1" dirty="0">
                <a:solidFill>
                  <a:srgbClr val="ED7D31">
                    <a:lumMod val="50000"/>
                  </a:srgb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贡献：进奉或赠与。对公众有所助益的事情。</a:t>
            </a:r>
            <a:endParaRPr lang="en-US" altLang="zh-CN" sz="2400" b="1" dirty="0">
              <a:solidFill>
                <a:srgbClr val="ED7D31">
                  <a:lumMod val="50000"/>
                </a:srgbClr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55667838"/>
      </p:ext>
    </p:extLst>
  </p:cSld>
  <p:clrMapOvr>
    <a:masterClrMapping/>
  </p:clrMapOvr>
  <p:transition spd="slow" advClick="0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包含 室内, 就坐, 美食&#10;&#10;已生成高可信度的说明">
            <a:extLst>
              <a:ext uri="{FF2B5EF4-FFF2-40B4-BE49-F238E27FC236}">
                <a16:creationId xmlns:a16="http://schemas.microsoft.com/office/drawing/2014/main" id="{AD99E48D-3802-4A73-87E4-88C26C8DFA1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5" t="17377" r="5500" b="21584"/>
          <a:stretch/>
        </p:blipFill>
        <p:spPr>
          <a:xfrm>
            <a:off x="4444817" y="18288"/>
            <a:ext cx="3437525" cy="1133635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6AAF72B9-045A-408B-BCAE-B26F384E1DFF}"/>
              </a:ext>
            </a:extLst>
          </p:cNvPr>
          <p:cNvSpPr txBox="1"/>
          <p:nvPr/>
        </p:nvSpPr>
        <p:spPr>
          <a:xfrm>
            <a:off x="5085805" y="235132"/>
            <a:ext cx="21502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rPr>
              <a:t>词汇</a:t>
            </a:r>
          </a:p>
        </p:txBody>
      </p:sp>
      <p:sp>
        <p:nvSpPr>
          <p:cNvPr id="5" name="Text Box 3">
            <a:extLst>
              <a:ext uri="{FF2B5EF4-FFF2-40B4-BE49-F238E27FC236}">
                <a16:creationId xmlns:a16="http://schemas.microsoft.com/office/drawing/2014/main" id="{43FDF03A-43FD-479E-958F-756F6EA374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7166" y="1075505"/>
            <a:ext cx="10737667" cy="5579541"/>
          </a:xfrm>
          <a:prstGeom prst="rect">
            <a:avLst/>
          </a:prstGeom>
          <a:solidFill>
            <a:schemeClr val="bg1">
              <a:alpha val="78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lvl="0" eaLnBrk="1" hangingPunct="1">
              <a:lnSpc>
                <a:spcPct val="150000"/>
              </a:lnSpc>
              <a:spcBef>
                <a:spcPct val="50000"/>
              </a:spcBef>
            </a:pPr>
            <a:r>
              <a:rPr lang="zh-CN" altLang="en-US" sz="2400" b="1" dirty="0">
                <a:solidFill>
                  <a:srgbClr val="ED7D31">
                    <a:lumMod val="50000"/>
                  </a:srgb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服从：遵从，顺从，听从。</a:t>
            </a:r>
            <a:endParaRPr lang="en-US" altLang="zh-CN" sz="2400" b="1" dirty="0">
              <a:solidFill>
                <a:srgbClr val="ED7D31">
                  <a:lumMod val="50000"/>
                </a:srgbClr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lvl="0" eaLnBrk="1" hangingPunct="1">
              <a:lnSpc>
                <a:spcPct val="150000"/>
              </a:lnSpc>
              <a:spcBef>
                <a:spcPct val="50000"/>
              </a:spcBef>
            </a:pPr>
            <a:r>
              <a:rPr lang="zh-CN" altLang="en-US" sz="2400" b="1" dirty="0">
                <a:solidFill>
                  <a:srgbClr val="ED7D31">
                    <a:lumMod val="50000"/>
                  </a:srgb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缴税：缴付税款，纳税。</a:t>
            </a:r>
            <a:endParaRPr lang="en-US" altLang="zh-CN" sz="2400" b="1" dirty="0">
              <a:solidFill>
                <a:srgbClr val="ED7D31">
                  <a:lumMod val="50000"/>
                </a:srgbClr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lvl="0" eaLnBrk="1" hangingPunct="1">
              <a:lnSpc>
                <a:spcPct val="150000"/>
              </a:lnSpc>
              <a:spcBef>
                <a:spcPct val="50000"/>
              </a:spcBef>
            </a:pPr>
            <a:r>
              <a:rPr lang="zh-CN" altLang="en-US" sz="2400" b="1" dirty="0">
                <a:solidFill>
                  <a:srgbClr val="ED7D31">
                    <a:lumMod val="50000"/>
                  </a:srgb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军队：为政治目的服务的武装组织。一群士兵。</a:t>
            </a:r>
            <a:endParaRPr lang="en-US" altLang="zh-CN" sz="2400" b="1" dirty="0">
              <a:solidFill>
                <a:srgbClr val="ED7D31">
                  <a:lumMod val="50000"/>
                </a:srgbClr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lvl="0" eaLnBrk="1" hangingPunct="1">
              <a:lnSpc>
                <a:spcPct val="150000"/>
              </a:lnSpc>
              <a:spcBef>
                <a:spcPct val="50000"/>
              </a:spcBef>
            </a:pPr>
            <a:r>
              <a:rPr lang="zh-CN" altLang="en-US" sz="2400" b="1" dirty="0">
                <a:solidFill>
                  <a:srgbClr val="ED7D31">
                    <a:lumMod val="50000"/>
                  </a:srgb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王位：帝王所作之位，象征一种至高无上的权利，可通过世袭或禅让传给其他继承人。</a:t>
            </a:r>
            <a:endParaRPr lang="en-US" altLang="zh-CN" sz="2400" b="1" dirty="0">
              <a:solidFill>
                <a:srgbClr val="ED7D31">
                  <a:lumMod val="50000"/>
                </a:srgbClr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lvl="0" eaLnBrk="1" hangingPunct="1">
              <a:lnSpc>
                <a:spcPct val="150000"/>
              </a:lnSpc>
              <a:spcBef>
                <a:spcPct val="50000"/>
              </a:spcBef>
            </a:pPr>
            <a:r>
              <a:rPr lang="zh-CN" altLang="en-US" sz="2400" b="1" dirty="0">
                <a:solidFill>
                  <a:srgbClr val="ED7D31">
                    <a:lumMod val="50000"/>
                  </a:srgb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代代相传：一代一代的传承下来。</a:t>
            </a:r>
            <a:endParaRPr lang="en-US" altLang="zh-CN" sz="2400" b="1" dirty="0">
              <a:solidFill>
                <a:srgbClr val="ED7D31">
                  <a:lumMod val="50000"/>
                </a:srgbClr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lvl="0" eaLnBrk="1" hangingPunct="1">
              <a:lnSpc>
                <a:spcPct val="150000"/>
              </a:lnSpc>
              <a:spcBef>
                <a:spcPct val="50000"/>
              </a:spcBef>
            </a:pPr>
            <a:r>
              <a:rPr lang="zh-CN" altLang="en-US" sz="2400" b="1" dirty="0">
                <a:solidFill>
                  <a:srgbClr val="ED7D31">
                    <a:lumMod val="50000"/>
                  </a:srgb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强</a:t>
            </a:r>
            <a:r>
              <a:rPr lang="en-US" altLang="zh-CN" sz="2400" b="1" dirty="0">
                <a:solidFill>
                  <a:srgbClr val="ED7D31">
                    <a:lumMod val="50000"/>
                  </a:srgb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vs</a:t>
            </a:r>
            <a:r>
              <a:rPr lang="zh-CN" altLang="en-US" sz="2400" b="1" dirty="0">
                <a:solidFill>
                  <a:srgbClr val="ED7D31">
                    <a:lumMod val="50000"/>
                  </a:srgb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弱：指国力，军事力量的强弱。</a:t>
            </a:r>
            <a:endParaRPr lang="en-US" altLang="zh-CN" sz="2400" b="1" dirty="0">
              <a:solidFill>
                <a:srgbClr val="ED7D31">
                  <a:lumMod val="50000"/>
                </a:srgbClr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lvl="0" eaLnBrk="1" hangingPunct="1">
              <a:lnSpc>
                <a:spcPct val="150000"/>
              </a:lnSpc>
              <a:spcBef>
                <a:spcPct val="50000"/>
              </a:spcBef>
            </a:pPr>
            <a:r>
              <a:rPr lang="zh-CN" altLang="en-US" sz="2400" b="1" dirty="0">
                <a:solidFill>
                  <a:srgbClr val="ED7D31">
                    <a:lumMod val="50000"/>
                  </a:srgb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欺负：用傲慢的态度，不讲道理的手法或武力恐吓或胁迫。</a:t>
            </a:r>
            <a:endParaRPr lang="en-US" altLang="zh-CN" sz="2400" b="1" dirty="0">
              <a:solidFill>
                <a:srgbClr val="ED7D31">
                  <a:lumMod val="50000"/>
                </a:srgbClr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33861521"/>
      </p:ext>
    </p:extLst>
  </p:cSld>
  <p:clrMapOvr>
    <a:masterClrMapping/>
  </p:clrMapOvr>
  <p:transition spd="slow" advClick="0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包含 室内, 就坐, 美食&#10;&#10;已生成高可信度的说明">
            <a:extLst>
              <a:ext uri="{FF2B5EF4-FFF2-40B4-BE49-F238E27FC236}">
                <a16:creationId xmlns:a16="http://schemas.microsoft.com/office/drawing/2014/main" id="{AD99E48D-3802-4A73-87E4-88C26C8DFA1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5" t="17377" r="5500" b="21584"/>
          <a:stretch/>
        </p:blipFill>
        <p:spPr>
          <a:xfrm>
            <a:off x="4444817" y="18288"/>
            <a:ext cx="3437525" cy="1133635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6AAF72B9-045A-408B-BCAE-B26F384E1DFF}"/>
              </a:ext>
            </a:extLst>
          </p:cNvPr>
          <p:cNvSpPr txBox="1"/>
          <p:nvPr/>
        </p:nvSpPr>
        <p:spPr>
          <a:xfrm>
            <a:off x="5085805" y="235132"/>
            <a:ext cx="21502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rPr>
              <a:t>词汇</a:t>
            </a:r>
          </a:p>
        </p:txBody>
      </p:sp>
      <p:sp>
        <p:nvSpPr>
          <p:cNvPr id="5" name="Text Box 3">
            <a:extLst>
              <a:ext uri="{FF2B5EF4-FFF2-40B4-BE49-F238E27FC236}">
                <a16:creationId xmlns:a16="http://schemas.microsoft.com/office/drawing/2014/main" id="{43FDF03A-43FD-479E-958F-756F6EA374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1189" y="1098307"/>
            <a:ext cx="10641874" cy="5741405"/>
          </a:xfrm>
          <a:prstGeom prst="rect">
            <a:avLst/>
          </a:prstGeom>
          <a:solidFill>
            <a:schemeClr val="bg1">
              <a:alpha val="78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50000"/>
              </a:spcBef>
            </a:pPr>
            <a:r>
              <a:rPr lang="zh-CN" altLang="en-US" sz="2400" b="1" dirty="0">
                <a:solidFill>
                  <a:srgbClr val="ED7D31">
                    <a:lumMod val="50000"/>
                  </a:srgb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分裂：使整体分开，割裂。</a:t>
            </a:r>
            <a:endParaRPr lang="en-US" altLang="zh-CN" sz="2400" b="1" dirty="0">
              <a:solidFill>
                <a:srgbClr val="ED7D31">
                  <a:lumMod val="50000"/>
                </a:srgbClr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lvl="0" eaLnBrk="1" hangingPunct="1">
              <a:lnSpc>
                <a:spcPct val="150000"/>
              </a:lnSpc>
              <a:spcBef>
                <a:spcPct val="50000"/>
              </a:spcBef>
            </a:pPr>
            <a:r>
              <a:rPr lang="zh-CN" altLang="en-US" sz="2400" b="1" dirty="0">
                <a:solidFill>
                  <a:srgbClr val="ED7D31">
                    <a:lumMod val="50000"/>
                  </a:srgb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争夺：争相夺取，互不退让。</a:t>
            </a:r>
            <a:endParaRPr lang="en-US" altLang="zh-CN" sz="2400" b="1" dirty="0">
              <a:solidFill>
                <a:srgbClr val="ED7D31">
                  <a:lumMod val="50000"/>
                </a:srgbClr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lvl="0" eaLnBrk="1" hangingPunct="1">
              <a:lnSpc>
                <a:spcPct val="150000"/>
              </a:lnSpc>
              <a:spcBef>
                <a:spcPct val="50000"/>
              </a:spcBef>
            </a:pPr>
            <a:r>
              <a:rPr lang="zh-CN" altLang="en-US" sz="2400" b="1" dirty="0">
                <a:solidFill>
                  <a:srgbClr val="ED7D31">
                    <a:lumMod val="50000"/>
                  </a:srgb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霸主：春秋时代势力最大并取得盟主地位的诸侯。在某一领域称霸的人或集团。</a:t>
            </a:r>
            <a:endParaRPr lang="en-US" altLang="zh-CN" sz="2400" b="1" dirty="0">
              <a:solidFill>
                <a:srgbClr val="ED7D31">
                  <a:lumMod val="50000"/>
                </a:srgbClr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lvl="0" eaLnBrk="1" hangingPunct="1">
              <a:lnSpc>
                <a:spcPct val="150000"/>
              </a:lnSpc>
              <a:spcBef>
                <a:spcPct val="50000"/>
              </a:spcBef>
            </a:pPr>
            <a:r>
              <a:rPr lang="zh-CN" altLang="en-US" sz="2400" b="1" dirty="0">
                <a:solidFill>
                  <a:srgbClr val="ED7D31">
                    <a:lumMod val="50000"/>
                  </a:srgb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情况：情形。军事上的变化。</a:t>
            </a:r>
            <a:endParaRPr lang="en-US" altLang="zh-CN" sz="2400" b="1" dirty="0">
              <a:solidFill>
                <a:srgbClr val="ED7D31">
                  <a:lumMod val="50000"/>
                </a:srgbClr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lvl="0" eaLnBrk="1" hangingPunct="1">
              <a:lnSpc>
                <a:spcPct val="150000"/>
              </a:lnSpc>
              <a:spcBef>
                <a:spcPct val="50000"/>
              </a:spcBef>
            </a:pPr>
            <a:r>
              <a:rPr lang="zh-CN" altLang="en-US" sz="2400" b="1" dirty="0">
                <a:solidFill>
                  <a:srgbClr val="ED7D31">
                    <a:lumMod val="50000"/>
                  </a:srgb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统一：使零散，分离的统合为一体。</a:t>
            </a:r>
            <a:endParaRPr lang="en-US" altLang="zh-CN" sz="2400" b="1" dirty="0">
              <a:solidFill>
                <a:srgbClr val="ED7D31">
                  <a:lumMod val="50000"/>
                </a:srgbClr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lvl="0" eaLnBrk="1" hangingPunct="1">
              <a:lnSpc>
                <a:spcPct val="150000"/>
              </a:lnSpc>
              <a:spcBef>
                <a:spcPct val="50000"/>
              </a:spcBef>
            </a:pPr>
            <a:r>
              <a:rPr lang="zh-CN" altLang="en-US" sz="2400" b="1" dirty="0">
                <a:solidFill>
                  <a:srgbClr val="ED7D31">
                    <a:lumMod val="50000"/>
                  </a:srgb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一口气：一次吸气或呼气。没有中断，不间断。</a:t>
            </a:r>
            <a:endParaRPr lang="en-US" altLang="zh-CN" sz="2400" b="1" dirty="0">
              <a:solidFill>
                <a:srgbClr val="ED7D31">
                  <a:lumMod val="50000"/>
                </a:srgbClr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lvl="0" eaLnBrk="1" hangingPunct="1">
              <a:lnSpc>
                <a:spcPct val="150000"/>
              </a:lnSpc>
              <a:spcBef>
                <a:spcPct val="50000"/>
              </a:spcBef>
            </a:pPr>
            <a:r>
              <a:rPr lang="zh-CN" altLang="en-US" sz="2400" b="1" dirty="0">
                <a:solidFill>
                  <a:srgbClr val="ED7D31">
                    <a:lumMod val="50000"/>
                  </a:srgb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结束：完毕，不再继续。</a:t>
            </a:r>
            <a:endParaRPr lang="en-US" altLang="zh-CN" sz="2400" b="1" dirty="0">
              <a:solidFill>
                <a:srgbClr val="ED7D31">
                  <a:lumMod val="50000"/>
                </a:srgbClr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lvl="0" eaLnBrk="1" hangingPunct="1">
              <a:lnSpc>
                <a:spcPct val="150000"/>
              </a:lnSpc>
              <a:spcBef>
                <a:spcPct val="50000"/>
              </a:spcBef>
            </a:pPr>
            <a:r>
              <a:rPr lang="zh-CN" altLang="en-US" sz="2400" b="1" dirty="0">
                <a:solidFill>
                  <a:srgbClr val="ED7D31">
                    <a:lumMod val="50000"/>
                  </a:srgb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功绩：功劳，成就，业绩。</a:t>
            </a:r>
            <a:endParaRPr lang="en-US" altLang="zh-CN" sz="2400" b="1" dirty="0">
              <a:solidFill>
                <a:srgbClr val="ED7D31">
                  <a:lumMod val="50000"/>
                </a:srgbClr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42640511"/>
      </p:ext>
    </p:extLst>
  </p:cSld>
  <p:clrMapOvr>
    <a:masterClrMapping/>
  </p:clrMapOvr>
  <p:transition spd="slow" advClick="0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包含 室内, 就坐, 美食&#10;&#10;已生成高可信度的说明">
            <a:extLst>
              <a:ext uri="{FF2B5EF4-FFF2-40B4-BE49-F238E27FC236}">
                <a16:creationId xmlns:a16="http://schemas.microsoft.com/office/drawing/2014/main" id="{AD99E48D-3802-4A73-87E4-88C26C8DFA1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5" t="17377" r="5500" b="21584"/>
          <a:stretch/>
        </p:blipFill>
        <p:spPr>
          <a:xfrm>
            <a:off x="4444817" y="18288"/>
            <a:ext cx="3437525" cy="1133635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6AAF72B9-045A-408B-BCAE-B26F384E1DFF}"/>
              </a:ext>
            </a:extLst>
          </p:cNvPr>
          <p:cNvSpPr txBox="1"/>
          <p:nvPr/>
        </p:nvSpPr>
        <p:spPr>
          <a:xfrm>
            <a:off x="5085805" y="235132"/>
            <a:ext cx="21502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rPr>
              <a:t>词汇</a:t>
            </a:r>
          </a:p>
        </p:txBody>
      </p:sp>
      <p:sp>
        <p:nvSpPr>
          <p:cNvPr id="5" name="Text Box 3">
            <a:extLst>
              <a:ext uri="{FF2B5EF4-FFF2-40B4-BE49-F238E27FC236}">
                <a16:creationId xmlns:a16="http://schemas.microsoft.com/office/drawing/2014/main" id="{43FDF03A-43FD-479E-958F-756F6EA374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9270" y="1036321"/>
            <a:ext cx="10755084" cy="5721530"/>
          </a:xfrm>
          <a:prstGeom prst="rect">
            <a:avLst/>
          </a:prstGeom>
          <a:solidFill>
            <a:schemeClr val="bg1">
              <a:alpha val="78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50000"/>
              </a:spcBef>
            </a:pPr>
            <a:r>
              <a:rPr lang="zh-CN" altLang="en-US" sz="2400" b="1" dirty="0">
                <a:solidFill>
                  <a:srgbClr val="ED7D31">
                    <a:lumMod val="50000"/>
                  </a:srgb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任何：无论，不论什么。</a:t>
            </a:r>
            <a:endParaRPr lang="en-US" altLang="zh-CN" sz="2400" b="1" dirty="0">
              <a:solidFill>
                <a:srgbClr val="ED7D31">
                  <a:lumMod val="50000"/>
                </a:srgbClr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lvl="0" eaLnBrk="1" hangingPunct="1">
              <a:lnSpc>
                <a:spcPct val="150000"/>
              </a:lnSpc>
              <a:spcBef>
                <a:spcPct val="50000"/>
              </a:spcBef>
            </a:pPr>
            <a:r>
              <a:rPr lang="zh-CN" altLang="en-US" sz="2400" b="1" dirty="0">
                <a:solidFill>
                  <a:srgbClr val="ED7D31">
                    <a:lumMod val="50000"/>
                  </a:srgb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尊贵：高贵而值得尊敬。</a:t>
            </a:r>
            <a:endParaRPr lang="en-US" altLang="zh-CN" sz="2400" b="1" dirty="0">
              <a:solidFill>
                <a:srgbClr val="ED7D31">
                  <a:lumMod val="50000"/>
                </a:srgbClr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lvl="0" eaLnBrk="1" hangingPunct="1">
              <a:lnSpc>
                <a:spcPct val="150000"/>
              </a:lnSpc>
              <a:spcBef>
                <a:spcPct val="50000"/>
              </a:spcBef>
            </a:pPr>
            <a:r>
              <a:rPr lang="zh-CN" altLang="en-US" sz="2400" b="1" dirty="0">
                <a:solidFill>
                  <a:srgbClr val="ED7D31">
                    <a:lumMod val="50000"/>
                  </a:srgb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称号：名称，尊称，头衔，荣誉。称呼，名号。</a:t>
            </a:r>
            <a:endParaRPr lang="en-US" altLang="zh-CN" sz="2400" b="1" dirty="0">
              <a:solidFill>
                <a:srgbClr val="ED7D31">
                  <a:lumMod val="50000"/>
                </a:srgbClr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lvl="0" eaLnBrk="1" hangingPunct="1">
              <a:lnSpc>
                <a:spcPct val="150000"/>
              </a:lnSpc>
              <a:spcBef>
                <a:spcPct val="50000"/>
              </a:spcBef>
            </a:pPr>
            <a:r>
              <a:rPr lang="zh-CN" altLang="en-US" sz="2400" b="1" dirty="0">
                <a:solidFill>
                  <a:srgbClr val="ED7D31">
                    <a:lumMod val="50000"/>
                  </a:srgb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配得上：够得上，足以匹配。</a:t>
            </a:r>
            <a:endParaRPr lang="en-US" altLang="zh-CN" sz="2400" b="1" dirty="0">
              <a:solidFill>
                <a:srgbClr val="ED7D31">
                  <a:lumMod val="50000"/>
                </a:srgbClr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lvl="0" eaLnBrk="1" hangingPunct="1">
              <a:lnSpc>
                <a:spcPct val="150000"/>
              </a:lnSpc>
              <a:spcBef>
                <a:spcPct val="50000"/>
              </a:spcBef>
            </a:pPr>
            <a:r>
              <a:rPr lang="zh-CN" altLang="en-US" sz="2400" b="1" dirty="0">
                <a:solidFill>
                  <a:srgbClr val="ED7D31">
                    <a:lumMod val="50000"/>
                  </a:srgb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任命：委任，任用官吏。</a:t>
            </a:r>
            <a:endParaRPr lang="en-US" altLang="zh-CN" sz="2400" b="1" dirty="0">
              <a:solidFill>
                <a:srgbClr val="ED7D31">
                  <a:lumMod val="50000"/>
                </a:srgbClr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lvl="0" eaLnBrk="1" hangingPunct="1">
              <a:lnSpc>
                <a:spcPct val="150000"/>
              </a:lnSpc>
              <a:spcBef>
                <a:spcPct val="50000"/>
              </a:spcBef>
            </a:pPr>
            <a:r>
              <a:rPr lang="zh-CN" altLang="en-US" sz="2400" b="1" dirty="0">
                <a:solidFill>
                  <a:srgbClr val="ED7D31">
                    <a:lumMod val="50000"/>
                  </a:srgb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职位：任职的岗位，头衔；职掌某一事务所居的位置。</a:t>
            </a:r>
            <a:endParaRPr lang="en-US" altLang="zh-CN" sz="2400" b="1" dirty="0">
              <a:solidFill>
                <a:srgbClr val="ED7D31">
                  <a:lumMod val="50000"/>
                </a:srgbClr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lvl="0" eaLnBrk="1" hangingPunct="1">
              <a:lnSpc>
                <a:spcPct val="150000"/>
              </a:lnSpc>
              <a:spcBef>
                <a:spcPct val="50000"/>
              </a:spcBef>
            </a:pPr>
            <a:r>
              <a:rPr lang="zh-CN" altLang="en-US" sz="2400" b="1" dirty="0">
                <a:solidFill>
                  <a:srgbClr val="ED7D31">
                    <a:lumMod val="50000"/>
                  </a:srgb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随时：时时刻刻，任何时间。随即，适时，有需要就做。</a:t>
            </a:r>
            <a:endParaRPr lang="en-US" altLang="zh-CN" sz="2400" b="1" dirty="0">
              <a:solidFill>
                <a:srgbClr val="ED7D31">
                  <a:lumMod val="50000"/>
                </a:srgbClr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lvl="0" eaLnBrk="1" hangingPunct="1">
              <a:lnSpc>
                <a:spcPct val="150000"/>
              </a:lnSpc>
              <a:spcBef>
                <a:spcPct val="50000"/>
              </a:spcBef>
            </a:pPr>
            <a:r>
              <a:rPr lang="zh-CN" altLang="en-US" sz="2400" b="1" dirty="0">
                <a:solidFill>
                  <a:srgbClr val="ED7D31">
                    <a:lumMod val="50000"/>
                  </a:srgb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调动：变换更动。兵力的调遣布置。</a:t>
            </a:r>
            <a:endParaRPr lang="en-US" altLang="zh-CN" sz="2400" b="1" dirty="0">
              <a:solidFill>
                <a:srgbClr val="ED7D31">
                  <a:lumMod val="50000"/>
                </a:srgbClr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29174939"/>
      </p:ext>
    </p:extLst>
  </p:cSld>
  <p:clrMapOvr>
    <a:masterClrMapping/>
  </p:clrMapOvr>
  <p:transition spd="slow" advClick="0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包含 室内, 就坐, 美食&#10;&#10;已生成高可信度的说明">
            <a:extLst>
              <a:ext uri="{FF2B5EF4-FFF2-40B4-BE49-F238E27FC236}">
                <a16:creationId xmlns:a16="http://schemas.microsoft.com/office/drawing/2014/main" id="{AD99E48D-3802-4A73-87E4-88C26C8DFA1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5" t="17377" r="5500" b="21584"/>
          <a:stretch/>
        </p:blipFill>
        <p:spPr>
          <a:xfrm>
            <a:off x="4444817" y="18288"/>
            <a:ext cx="3437525" cy="1133635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6AAF72B9-045A-408B-BCAE-B26F384E1DFF}"/>
              </a:ext>
            </a:extLst>
          </p:cNvPr>
          <p:cNvSpPr txBox="1"/>
          <p:nvPr/>
        </p:nvSpPr>
        <p:spPr>
          <a:xfrm>
            <a:off x="5085805" y="235132"/>
            <a:ext cx="21502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rPr>
              <a:t>词汇</a:t>
            </a:r>
          </a:p>
        </p:txBody>
      </p:sp>
      <p:sp>
        <p:nvSpPr>
          <p:cNvPr id="5" name="Text Box 3">
            <a:extLst>
              <a:ext uri="{FF2B5EF4-FFF2-40B4-BE49-F238E27FC236}">
                <a16:creationId xmlns:a16="http://schemas.microsoft.com/office/drawing/2014/main" id="{43FDF03A-43FD-479E-958F-756F6EA374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8937" y="1036321"/>
            <a:ext cx="10715896" cy="5764207"/>
          </a:xfrm>
          <a:prstGeom prst="rect">
            <a:avLst/>
          </a:prstGeom>
          <a:solidFill>
            <a:schemeClr val="bg1">
              <a:alpha val="78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50000"/>
              </a:spcBef>
            </a:pPr>
            <a:r>
              <a:rPr lang="zh-CN" altLang="en-US" sz="2400" b="1" dirty="0">
                <a:solidFill>
                  <a:srgbClr val="ED7D31">
                    <a:lumMod val="50000"/>
                  </a:srgb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汇报：综合资料，向上级呈报。</a:t>
            </a:r>
            <a:endParaRPr lang="en-US" altLang="zh-CN" sz="2400" b="1" dirty="0">
              <a:solidFill>
                <a:srgbClr val="ED7D31">
                  <a:lumMod val="50000"/>
                </a:srgbClr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lvl="0" eaLnBrk="1" hangingPunct="1">
              <a:lnSpc>
                <a:spcPct val="150000"/>
              </a:lnSpc>
              <a:spcBef>
                <a:spcPct val="50000"/>
              </a:spcBef>
            </a:pPr>
            <a:r>
              <a:rPr lang="zh-CN" altLang="en-US" sz="2400" b="1" dirty="0">
                <a:solidFill>
                  <a:srgbClr val="ED7D31">
                    <a:lumMod val="50000"/>
                  </a:srgb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竹简：竹片。古代纸未发明前，将竹剖削成片，在上面刻写文字。</a:t>
            </a:r>
            <a:endParaRPr lang="en-US" altLang="zh-CN" sz="2400" b="1" dirty="0">
              <a:solidFill>
                <a:srgbClr val="ED7D31">
                  <a:lumMod val="50000"/>
                </a:srgbClr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lvl="0" eaLnBrk="1" hangingPunct="1">
              <a:lnSpc>
                <a:spcPct val="150000"/>
              </a:lnSpc>
              <a:spcBef>
                <a:spcPct val="50000"/>
              </a:spcBef>
            </a:pPr>
            <a:r>
              <a:rPr lang="zh-CN" altLang="en-US" sz="2400" b="1" dirty="0">
                <a:solidFill>
                  <a:srgbClr val="ED7D31">
                    <a:lumMod val="50000"/>
                  </a:srgb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有利于：对某人某一事物有利出，能起到帮助与促进的作用。</a:t>
            </a:r>
            <a:endParaRPr lang="en-US" altLang="zh-CN" sz="2400" b="1" dirty="0">
              <a:solidFill>
                <a:srgbClr val="ED7D31">
                  <a:lumMod val="50000"/>
                </a:srgbClr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lvl="0" eaLnBrk="1" hangingPunct="1">
              <a:lnSpc>
                <a:spcPct val="150000"/>
              </a:lnSpc>
              <a:spcBef>
                <a:spcPct val="50000"/>
              </a:spcBef>
            </a:pPr>
            <a:r>
              <a:rPr lang="zh-CN" altLang="en-US" sz="2400" b="1" dirty="0">
                <a:solidFill>
                  <a:srgbClr val="ED7D31">
                    <a:lumMod val="50000"/>
                  </a:srgb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避免：设法是不发生。</a:t>
            </a:r>
            <a:endParaRPr lang="en-US" altLang="zh-CN" sz="2400" b="1" dirty="0">
              <a:solidFill>
                <a:srgbClr val="ED7D31">
                  <a:lumMod val="50000"/>
                </a:srgbClr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lvl="0" eaLnBrk="1" hangingPunct="1">
              <a:lnSpc>
                <a:spcPct val="150000"/>
              </a:lnSpc>
              <a:spcBef>
                <a:spcPct val="50000"/>
              </a:spcBef>
            </a:pPr>
            <a:r>
              <a:rPr lang="zh-CN" altLang="en-US" sz="2400" b="1" dirty="0">
                <a:solidFill>
                  <a:srgbClr val="ED7D31">
                    <a:lumMod val="50000"/>
                  </a:srgb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保持：维持某种状态，使不消失或不改变。</a:t>
            </a:r>
            <a:endParaRPr lang="en-US" altLang="zh-CN" sz="2400" b="1" dirty="0">
              <a:solidFill>
                <a:srgbClr val="ED7D31">
                  <a:lumMod val="50000"/>
                </a:srgbClr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lvl="0" eaLnBrk="1" hangingPunct="1">
              <a:lnSpc>
                <a:spcPct val="150000"/>
              </a:lnSpc>
              <a:spcBef>
                <a:spcPct val="50000"/>
              </a:spcBef>
            </a:pPr>
            <a:r>
              <a:rPr lang="zh-CN" altLang="en-US" sz="2400" b="1" dirty="0">
                <a:solidFill>
                  <a:srgbClr val="ED7D31">
                    <a:lumMod val="50000"/>
                  </a:srgb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模式：作为标准的结构或样式，事物的标准样式。</a:t>
            </a:r>
            <a:endParaRPr lang="en-US" altLang="zh-CN" sz="2400" b="1" dirty="0">
              <a:solidFill>
                <a:srgbClr val="ED7D31">
                  <a:lumMod val="50000"/>
                </a:srgbClr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lvl="0" eaLnBrk="1" hangingPunct="1">
              <a:lnSpc>
                <a:spcPct val="150000"/>
              </a:lnSpc>
              <a:spcBef>
                <a:spcPct val="50000"/>
              </a:spcBef>
            </a:pPr>
            <a:r>
              <a:rPr lang="zh-CN" altLang="en-US" sz="2400" b="1" dirty="0">
                <a:solidFill>
                  <a:srgbClr val="ED7D31">
                    <a:lumMod val="50000"/>
                  </a:srgb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伤害：使受伤。使生理或心理受到损伤。</a:t>
            </a:r>
            <a:endParaRPr lang="en-US" altLang="zh-CN" sz="2400" b="1" dirty="0">
              <a:solidFill>
                <a:srgbClr val="ED7D31">
                  <a:lumMod val="50000"/>
                </a:srgbClr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lvl="0" eaLnBrk="1" hangingPunct="1">
              <a:lnSpc>
                <a:spcPct val="150000"/>
              </a:lnSpc>
              <a:spcBef>
                <a:spcPct val="50000"/>
              </a:spcBef>
            </a:pPr>
            <a:r>
              <a:rPr lang="zh-CN" altLang="en-US" sz="2400" b="1" dirty="0">
                <a:solidFill>
                  <a:srgbClr val="ED7D31">
                    <a:lumMod val="50000"/>
                  </a:srgb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人民：泛指百姓。一个国家的普通人。</a:t>
            </a:r>
            <a:endParaRPr lang="en-US" altLang="zh-CN" sz="2400" b="1" dirty="0">
              <a:solidFill>
                <a:srgbClr val="ED7D31">
                  <a:lumMod val="50000"/>
                </a:srgbClr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38944075"/>
      </p:ext>
    </p:extLst>
  </p:cSld>
  <p:clrMapOvr>
    <a:masterClrMapping/>
  </p:clrMapOvr>
  <p:transition spd="slow" advClick="0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包含 室内, 就坐, 美食&#10;&#10;已生成高可信度的说明">
            <a:extLst>
              <a:ext uri="{FF2B5EF4-FFF2-40B4-BE49-F238E27FC236}">
                <a16:creationId xmlns:a16="http://schemas.microsoft.com/office/drawing/2014/main" id="{AD99E48D-3802-4A73-87E4-88C26C8DFA1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5" t="17377" r="5500" b="21584"/>
          <a:stretch/>
        </p:blipFill>
        <p:spPr>
          <a:xfrm>
            <a:off x="4444817" y="18288"/>
            <a:ext cx="3437525" cy="1133635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6AAF72B9-045A-408B-BCAE-B26F384E1DFF}"/>
              </a:ext>
            </a:extLst>
          </p:cNvPr>
          <p:cNvSpPr txBox="1"/>
          <p:nvPr/>
        </p:nvSpPr>
        <p:spPr>
          <a:xfrm>
            <a:off x="5085805" y="235132"/>
            <a:ext cx="21502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rPr>
              <a:t>词汇</a:t>
            </a:r>
          </a:p>
        </p:txBody>
      </p:sp>
      <p:sp>
        <p:nvSpPr>
          <p:cNvPr id="5" name="Text Box 3">
            <a:extLst>
              <a:ext uri="{FF2B5EF4-FFF2-40B4-BE49-F238E27FC236}">
                <a16:creationId xmlns:a16="http://schemas.microsoft.com/office/drawing/2014/main" id="{43FDF03A-43FD-479E-958F-756F6EA374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5394" y="1098307"/>
            <a:ext cx="10615748" cy="5579541"/>
          </a:xfrm>
          <a:prstGeom prst="rect">
            <a:avLst/>
          </a:prstGeom>
          <a:solidFill>
            <a:schemeClr val="bg1">
              <a:alpha val="78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lvl="0" eaLnBrk="1" hangingPunct="1">
              <a:lnSpc>
                <a:spcPct val="150000"/>
              </a:lnSpc>
              <a:spcBef>
                <a:spcPct val="50000"/>
              </a:spcBef>
            </a:pPr>
            <a:r>
              <a:rPr lang="zh-CN" altLang="en-US" sz="2400" b="1" dirty="0">
                <a:solidFill>
                  <a:srgbClr val="ED7D31">
                    <a:lumMod val="50000"/>
                  </a:srgb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交通：往来通达。指汽车，船舶，飞机等各种运输工具在陆地，水上或空中的往来。</a:t>
            </a:r>
            <a:endParaRPr lang="en-US" altLang="zh-CN" sz="2400" b="1" dirty="0">
              <a:solidFill>
                <a:srgbClr val="ED7D31">
                  <a:lumMod val="50000"/>
                </a:srgbClr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lvl="0" eaLnBrk="1" hangingPunct="1">
              <a:lnSpc>
                <a:spcPct val="150000"/>
              </a:lnSpc>
              <a:spcBef>
                <a:spcPct val="50000"/>
              </a:spcBef>
            </a:pPr>
            <a:r>
              <a:rPr lang="zh-CN" altLang="en-US" sz="2400" b="1" dirty="0">
                <a:solidFill>
                  <a:srgbClr val="ED7D31">
                    <a:lumMod val="50000"/>
                  </a:srgb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车辆：各种车的总称。</a:t>
            </a:r>
            <a:endParaRPr lang="en-US" altLang="zh-CN" sz="2400" b="1" dirty="0">
              <a:solidFill>
                <a:srgbClr val="ED7D31">
                  <a:lumMod val="50000"/>
                </a:srgbClr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lvl="0" eaLnBrk="1" hangingPunct="1">
              <a:lnSpc>
                <a:spcPct val="150000"/>
              </a:lnSpc>
              <a:spcBef>
                <a:spcPct val="50000"/>
              </a:spcBef>
            </a:pPr>
            <a:r>
              <a:rPr lang="zh-CN" altLang="en-US" sz="2400" b="1" dirty="0">
                <a:solidFill>
                  <a:srgbClr val="ED7D31">
                    <a:lumMod val="50000"/>
                  </a:srgb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轮子：车轮。用不同材料制成的圆形滚动物体。</a:t>
            </a:r>
            <a:endParaRPr lang="en-US" altLang="zh-CN" sz="2400" b="1" dirty="0">
              <a:solidFill>
                <a:srgbClr val="ED7D31">
                  <a:lumMod val="50000"/>
                </a:srgbClr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lvl="0" eaLnBrk="1" hangingPunct="1">
              <a:lnSpc>
                <a:spcPct val="150000"/>
              </a:lnSpc>
              <a:spcBef>
                <a:spcPct val="50000"/>
              </a:spcBef>
            </a:pPr>
            <a:r>
              <a:rPr lang="zh-CN" altLang="en-US" sz="2400" b="1" dirty="0">
                <a:solidFill>
                  <a:srgbClr val="ED7D31">
                    <a:lumMod val="50000"/>
                  </a:srgb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宽度：横向的距离；宽窄的程度。</a:t>
            </a:r>
            <a:endParaRPr lang="en-US" altLang="zh-CN" sz="2400" b="1" dirty="0">
              <a:solidFill>
                <a:srgbClr val="ED7D31">
                  <a:lumMod val="50000"/>
                </a:srgbClr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lvl="0" eaLnBrk="1" hangingPunct="1">
              <a:lnSpc>
                <a:spcPct val="150000"/>
              </a:lnSpc>
              <a:spcBef>
                <a:spcPct val="50000"/>
              </a:spcBef>
            </a:pPr>
            <a:r>
              <a:rPr lang="zh-CN" altLang="en-US" sz="2400" b="1" dirty="0">
                <a:solidFill>
                  <a:srgbClr val="ED7D31">
                    <a:lumMod val="50000"/>
                  </a:srgb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车道：公路或马路上专供车辆行驶的部分。</a:t>
            </a:r>
            <a:endParaRPr lang="en-US" altLang="zh-CN" sz="2400" b="1" dirty="0">
              <a:solidFill>
                <a:srgbClr val="ED7D31">
                  <a:lumMod val="50000"/>
                </a:srgbClr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lvl="0" eaLnBrk="1" hangingPunct="1">
              <a:lnSpc>
                <a:spcPct val="150000"/>
              </a:lnSpc>
              <a:spcBef>
                <a:spcPct val="50000"/>
              </a:spcBef>
            </a:pPr>
            <a:r>
              <a:rPr lang="zh-CN" altLang="en-US" sz="2400" b="1" dirty="0">
                <a:solidFill>
                  <a:srgbClr val="ED7D31">
                    <a:lumMod val="50000"/>
                  </a:srgb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规定：预先制定规则。权威性地确定为一种指导，指示或行动规则。</a:t>
            </a:r>
            <a:endParaRPr lang="en-US" altLang="zh-CN" sz="2400" b="1" dirty="0">
              <a:solidFill>
                <a:srgbClr val="ED7D31">
                  <a:lumMod val="50000"/>
                </a:srgbClr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eaLnBrk="1" hangingPunct="1">
              <a:lnSpc>
                <a:spcPct val="150000"/>
              </a:lnSpc>
              <a:spcBef>
                <a:spcPct val="50000"/>
              </a:spcBef>
            </a:pPr>
            <a:r>
              <a:rPr lang="zh-CN" altLang="en-US" sz="2400" b="1" dirty="0">
                <a:solidFill>
                  <a:srgbClr val="ED7D31">
                    <a:lumMod val="50000"/>
                  </a:srgb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距离：指（两物体）在空间或时间上相隔或间隔的长度。</a:t>
            </a:r>
            <a:endParaRPr lang="en-US" altLang="zh-CN" sz="2400" b="1" dirty="0">
              <a:solidFill>
                <a:srgbClr val="ED7D31">
                  <a:lumMod val="50000"/>
                </a:srgbClr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8998467"/>
      </p:ext>
    </p:extLst>
  </p:cSld>
  <p:clrMapOvr>
    <a:masterClrMapping/>
  </p:clrMapOvr>
  <p:transition spd="slow" advClick="0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包含 室内, 就坐, 美食&#10;&#10;已生成高可信度的说明">
            <a:extLst>
              <a:ext uri="{FF2B5EF4-FFF2-40B4-BE49-F238E27FC236}">
                <a16:creationId xmlns:a16="http://schemas.microsoft.com/office/drawing/2014/main" id="{AD99E48D-3802-4A73-87E4-88C26C8DFA1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5" t="17377" r="5500" b="21584"/>
          <a:stretch/>
        </p:blipFill>
        <p:spPr>
          <a:xfrm>
            <a:off x="4444817" y="18288"/>
            <a:ext cx="3437525" cy="1133635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6AAF72B9-045A-408B-BCAE-B26F384E1DFF}"/>
              </a:ext>
            </a:extLst>
          </p:cNvPr>
          <p:cNvSpPr txBox="1"/>
          <p:nvPr/>
        </p:nvSpPr>
        <p:spPr>
          <a:xfrm>
            <a:off x="5085805" y="235132"/>
            <a:ext cx="21502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rPr>
              <a:t>词汇</a:t>
            </a:r>
          </a:p>
        </p:txBody>
      </p:sp>
      <p:sp>
        <p:nvSpPr>
          <p:cNvPr id="5" name="Text Box 3">
            <a:extLst>
              <a:ext uri="{FF2B5EF4-FFF2-40B4-BE49-F238E27FC236}">
                <a16:creationId xmlns:a16="http://schemas.microsoft.com/office/drawing/2014/main" id="{43FDF03A-43FD-479E-958F-756F6EA374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5393" y="1262743"/>
            <a:ext cx="10615749" cy="4840877"/>
          </a:xfrm>
          <a:prstGeom prst="rect">
            <a:avLst/>
          </a:prstGeom>
          <a:solidFill>
            <a:schemeClr val="bg1">
              <a:alpha val="78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lvl="0" eaLnBrk="1" hangingPunct="1">
              <a:lnSpc>
                <a:spcPct val="150000"/>
              </a:lnSpc>
              <a:spcBef>
                <a:spcPct val="50000"/>
              </a:spcBef>
            </a:pPr>
            <a:r>
              <a:rPr lang="zh-CN" altLang="en-US" sz="2400" b="1" dirty="0">
                <a:solidFill>
                  <a:srgbClr val="ED7D31">
                    <a:lumMod val="50000"/>
                  </a:srgb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一律：一样，相同。表示全部，没有例外。</a:t>
            </a:r>
            <a:endParaRPr lang="en-US" altLang="zh-CN" sz="2400" b="1" dirty="0">
              <a:solidFill>
                <a:srgbClr val="ED7D31">
                  <a:lumMod val="50000"/>
                </a:srgbClr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lvl="0" eaLnBrk="1" hangingPunct="1">
              <a:lnSpc>
                <a:spcPct val="150000"/>
              </a:lnSpc>
              <a:spcBef>
                <a:spcPct val="50000"/>
              </a:spcBef>
            </a:pPr>
            <a:r>
              <a:rPr lang="zh-CN" altLang="en-US" sz="2400" b="1" dirty="0">
                <a:solidFill>
                  <a:srgbClr val="ED7D31">
                    <a:lumMod val="50000"/>
                  </a:srgb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商业：以营利为目的，独资或合伙方式经营的事业。最早以物易物，后发展为以货币为媒介进行交换。现在还有网络的线上交易。</a:t>
            </a:r>
            <a:endParaRPr lang="en-US" altLang="zh-CN" sz="2400" b="1" dirty="0">
              <a:solidFill>
                <a:srgbClr val="ED7D31">
                  <a:lumMod val="50000"/>
                </a:srgbClr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lvl="0" eaLnBrk="1" hangingPunct="1">
              <a:lnSpc>
                <a:spcPct val="150000"/>
              </a:lnSpc>
              <a:spcBef>
                <a:spcPct val="50000"/>
              </a:spcBef>
            </a:pPr>
            <a:r>
              <a:rPr lang="zh-CN" altLang="en-US" sz="2400" b="1" dirty="0">
                <a:solidFill>
                  <a:srgbClr val="ED7D31">
                    <a:lumMod val="50000"/>
                  </a:srgb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交流：彼此把自己有的供给对方。</a:t>
            </a:r>
            <a:endParaRPr lang="en-US" altLang="zh-CN" sz="2400" b="1" dirty="0">
              <a:solidFill>
                <a:srgbClr val="ED7D31">
                  <a:lumMod val="50000"/>
                </a:srgbClr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lvl="0" eaLnBrk="1" hangingPunct="1">
              <a:lnSpc>
                <a:spcPct val="150000"/>
              </a:lnSpc>
              <a:spcBef>
                <a:spcPct val="50000"/>
              </a:spcBef>
            </a:pPr>
            <a:r>
              <a:rPr lang="zh-CN" altLang="en-US" sz="2400" b="1" dirty="0">
                <a:solidFill>
                  <a:srgbClr val="ED7D31">
                    <a:lumMod val="50000"/>
                  </a:srgb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发展：事物由小到大，由简单到复杂，由低级到高级不断演变。扩大组织规模。</a:t>
            </a:r>
            <a:endParaRPr lang="en-US" altLang="zh-CN" sz="2400" b="1" dirty="0">
              <a:solidFill>
                <a:srgbClr val="ED7D31">
                  <a:lumMod val="50000"/>
                </a:srgbClr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lvl="0" eaLnBrk="1" hangingPunct="1">
              <a:lnSpc>
                <a:spcPct val="150000"/>
              </a:lnSpc>
              <a:spcBef>
                <a:spcPct val="50000"/>
              </a:spcBef>
            </a:pPr>
            <a:r>
              <a:rPr lang="zh-CN" altLang="en-US" sz="2400" b="1" dirty="0">
                <a:solidFill>
                  <a:srgbClr val="ED7D31">
                    <a:lumMod val="50000"/>
                  </a:srgb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单位：用以量度同类量的标准量（如长度，时间，热量，价格或住房）。</a:t>
            </a:r>
            <a:endParaRPr lang="en-US" altLang="zh-CN" sz="2400" b="1" dirty="0">
              <a:solidFill>
                <a:srgbClr val="ED7D31">
                  <a:lumMod val="50000"/>
                </a:srgbClr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lvl="0" eaLnBrk="1" hangingPunct="1">
              <a:lnSpc>
                <a:spcPct val="150000"/>
              </a:lnSpc>
              <a:spcBef>
                <a:spcPct val="50000"/>
              </a:spcBef>
            </a:pPr>
            <a:r>
              <a:rPr lang="zh-CN" altLang="en-US" sz="2400" b="1" dirty="0">
                <a:solidFill>
                  <a:srgbClr val="ED7D31">
                    <a:lumMod val="50000"/>
                  </a:srgb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文字：人类用来表示观念，记录语言的符号。也指文章，作文，书籍等。</a:t>
            </a:r>
            <a:endParaRPr lang="en-US" altLang="zh-CN" sz="2400" b="1" dirty="0">
              <a:solidFill>
                <a:srgbClr val="ED7D31">
                  <a:lumMod val="50000"/>
                </a:srgbClr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34970365"/>
      </p:ext>
    </p:extLst>
  </p:cSld>
  <p:clrMapOvr>
    <a:masterClrMapping/>
  </p:clrMapOvr>
  <p:transition spd="slow" advClick="0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人教版九年级语文上册18课《杨修之死》教学课件PPT模板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.">
  <a:themeElements>
    <a:clrScheme name="自定义 4054">
      <a:dk1>
        <a:sysClr val="windowText" lastClr="000000"/>
      </a:dk1>
      <a:lt1>
        <a:sysClr val="window" lastClr="FFFFFF"/>
      </a:lt1>
      <a:dk2>
        <a:srgbClr val="2B273E"/>
      </a:dk2>
      <a:lt2>
        <a:srgbClr val="595474"/>
      </a:lt2>
      <a:accent1>
        <a:srgbClr val="595474"/>
      </a:accent1>
      <a:accent2>
        <a:srgbClr val="2B273E"/>
      </a:accent2>
      <a:accent3>
        <a:srgbClr val="595474"/>
      </a:accent3>
      <a:accent4>
        <a:srgbClr val="2B273E"/>
      </a:accent4>
      <a:accent5>
        <a:srgbClr val="595474"/>
      </a:accent5>
      <a:accent6>
        <a:srgbClr val="2B273E"/>
      </a:accent6>
      <a:hlink>
        <a:srgbClr val="0563C1"/>
      </a:hlink>
      <a:folHlink>
        <a:srgbClr val="954F72"/>
      </a:folHlink>
    </a:clrScheme>
    <a:fontScheme name="amvgac51">
      <a:majorFont>
        <a:latin typeface="+mn-lt"/>
        <a:ea typeface="+mn-ea"/>
        <a:cs typeface=""/>
      </a:majorFont>
      <a:minorFont>
        <a:latin typeface="+mn-lt"/>
        <a:ea typeface="+mn-ea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2639</TotalTime>
  <Words>1058</Words>
  <Application>Microsoft Office PowerPoint</Application>
  <PresentationFormat>宽屏</PresentationFormat>
  <Paragraphs>120</Paragraphs>
  <Slides>16</Slides>
  <Notes>16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16</vt:i4>
      </vt:variant>
    </vt:vector>
  </HeadingPairs>
  <TitlesOfParts>
    <vt:vector size="23" baseType="lpstr">
      <vt:lpstr>Adobe 楷体 Std R</vt:lpstr>
      <vt:lpstr>华文楷体</vt:lpstr>
      <vt:lpstr>等线</vt:lpstr>
      <vt:lpstr>等线 Light</vt:lpstr>
      <vt:lpstr>Arial</vt:lpstr>
      <vt:lpstr>Office 主题​​</vt:lpstr>
      <vt:lpstr>.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人教版九年级语文上册18课《杨修之死》教学课件PPT模板</dc:title>
  <dc:creator>徐 清锋</dc:creator>
  <cp:lastModifiedBy>Jia4 you</cp:lastModifiedBy>
  <cp:revision>83</cp:revision>
  <dcterms:created xsi:type="dcterms:W3CDTF">2018-08-30T17:13:05Z</dcterms:created>
  <dcterms:modified xsi:type="dcterms:W3CDTF">2020-02-16T04:48:07Z</dcterms:modified>
</cp:coreProperties>
</file>