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3"/>
    <p:sldId id="428" r:id="rId4"/>
    <p:sldId id="339" r:id="rId6"/>
    <p:sldId id="390" r:id="rId7"/>
    <p:sldId id="427" r:id="rId8"/>
    <p:sldId id="366" r:id="rId9"/>
    <p:sldId id="370" r:id="rId10"/>
    <p:sldId id="373" r:id="rId11"/>
    <p:sldId id="377" r:id="rId12"/>
    <p:sldId id="387" r:id="rId13"/>
    <p:sldId id="467" r:id="rId14"/>
    <p:sldId id="389" r:id="rId15"/>
    <p:sldId id="465" r:id="rId16"/>
    <p:sldId id="466" r:id="rId17"/>
    <p:sldId id="280" r:id="rId18"/>
    <p:sldId id="424" r:id="rId19"/>
    <p:sldId id="378" r:id="rId20"/>
    <p:sldId id="342" r:id="rId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E30363B-7722-4F2A-8FCA-ECDBA5ABB59F}">
          <p14:sldIdLst>
            <p14:sldId id="257"/>
            <p14:sldId id="428"/>
            <p14:sldId id="339"/>
            <p14:sldId id="390"/>
            <p14:sldId id="427"/>
            <p14:sldId id="366"/>
            <p14:sldId id="370"/>
            <p14:sldId id="373"/>
            <p14:sldId id="377"/>
            <p14:sldId id="387"/>
            <p14:sldId id="467"/>
            <p14:sldId id="389"/>
            <p14:sldId id="465"/>
            <p14:sldId id="466"/>
            <p14:sldId id="280"/>
            <p14:sldId id="424"/>
            <p14:sldId id="378"/>
            <p14:sldId id="34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477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47" autoAdjust="0"/>
    <p:restoredTop sz="94660"/>
  </p:normalViewPr>
  <p:slideViewPr>
    <p:cSldViewPr snapToGrid="0">
      <p:cViewPr>
        <p:scale>
          <a:sx n="70" d="100"/>
          <a:sy n="70" d="100"/>
        </p:scale>
        <p:origin x="160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0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05348" cy="4742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59181" y="0"/>
            <a:ext cx="3105348" cy="4742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7691" y="1181418"/>
            <a:ext cx="5670804" cy="318982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6619" y="4548457"/>
            <a:ext cx="5732949" cy="37214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77133"/>
            <a:ext cx="3105348" cy="4742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59181" y="8977133"/>
            <a:ext cx="3105348" cy="4742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588-B212-4B05-935B-A236473A83C2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C7C69-424E-4FBA-B1A7-88A791FD807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588-B212-4B05-935B-A236473A83C2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C7C69-424E-4FBA-B1A7-88A791FD807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588-B212-4B05-935B-A236473A83C2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C7C69-424E-4FBA-B1A7-88A791FD807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588-B212-4B05-935B-A236473A83C2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C7C69-424E-4FBA-B1A7-88A791FD8074}" type="slidenum">
              <a:rPr lang="en-US" smtClean="0"/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588-B212-4B05-935B-A236473A83C2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C7C69-424E-4FBA-B1A7-88A791FD807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588-B212-4B05-935B-A236473A83C2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C7C69-424E-4FBA-B1A7-88A791FD807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588-B212-4B05-935B-A236473A83C2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C7C69-424E-4FBA-B1A7-88A791FD807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588-B212-4B05-935B-A236473A83C2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C7C69-424E-4FBA-B1A7-88A791FD807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588-B212-4B05-935B-A236473A83C2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C7C69-424E-4FBA-B1A7-88A791FD807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588-B212-4B05-935B-A236473A83C2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C7C69-424E-4FBA-B1A7-88A791FD807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588-B212-4B05-935B-A236473A83C2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C7C69-424E-4FBA-B1A7-88A791FD807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588-B212-4B05-935B-A236473A83C2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C7C69-424E-4FBA-B1A7-88A791FD807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588-B212-4B05-935B-A236473A83C2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C7C69-424E-4FBA-B1A7-88A791FD807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588-B212-4B05-935B-A236473A83C2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C7C69-424E-4FBA-B1A7-88A791FD807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588-B212-4B05-935B-A236473A83C2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C7C69-424E-4FBA-B1A7-88A791FD807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588-B212-4B05-935B-A236473A83C2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C7C69-424E-4FBA-B1A7-88A791FD807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588-B212-4B05-935B-A236473A83C2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C7C69-424E-4FBA-B1A7-88A791FD807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3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DB477"/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8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B427588-B212-4B05-935B-A236473A83C2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E6C7C69-424E-4FBA-B1A7-88A791FD807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cap="none" dirty="0"/>
              <a:t>Week </a:t>
            </a:r>
            <a:r>
              <a:rPr lang="en-US" altLang="zh-CN" sz="4800" b="1" cap="none" dirty="0"/>
              <a:t>9</a:t>
            </a:r>
            <a:r>
              <a:rPr lang="en-US" sz="4800" b="1" cap="none" dirty="0"/>
              <a:t> </a:t>
            </a:r>
            <a:br>
              <a:rPr lang="en-US" sz="4800" b="1" cap="none" dirty="0"/>
            </a:br>
            <a:br>
              <a:rPr lang="en-US" sz="1600" b="1" cap="none" dirty="0"/>
            </a:br>
            <a:r>
              <a:rPr lang="zh-CN" altLang="en-US" sz="4800" b="1" cap="none" dirty="0"/>
              <a:t>单元复习</a:t>
            </a:r>
            <a:endParaRPr lang="en-US" sz="4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331" y="3673383"/>
            <a:ext cx="7763814" cy="1368183"/>
          </a:xfrm>
        </p:spPr>
        <p:txBody>
          <a:bodyPr>
            <a:normAutofit lnSpcReduction="20000"/>
          </a:bodyPr>
          <a:lstStyle/>
          <a:p>
            <a:r>
              <a:rPr lang="en-US" altLang="zh-CN" sz="4000" b="1" dirty="0">
                <a:solidFill>
                  <a:schemeClr val="tx1"/>
                </a:solidFill>
              </a:rPr>
              <a:t>2021-10-9 </a:t>
            </a:r>
            <a:endParaRPr lang="en-US" altLang="zh-CN" sz="3100" b="1" dirty="0">
              <a:solidFill>
                <a:schemeClr val="tx1"/>
              </a:solidFill>
            </a:endParaRPr>
          </a:p>
          <a:p>
            <a:r>
              <a:rPr lang="zh-CN" altLang="en-US" sz="3100" b="1" dirty="0">
                <a:solidFill>
                  <a:schemeClr val="tx1"/>
                </a:solidFill>
              </a:rPr>
              <a:t>陆旻</a:t>
            </a:r>
            <a:endParaRPr lang="en-US" altLang="zh-CN" sz="3100" b="1" dirty="0">
              <a:solidFill>
                <a:schemeClr val="tx1"/>
              </a:solidFill>
            </a:endParaRPr>
          </a:p>
          <a:p>
            <a:pPr algn="l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4421" y="6286433"/>
            <a:ext cx="4174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马立平中文六年级</a:t>
            </a:r>
            <a:endParaRPr lang="en-US" sz="2000" b="1" dirty="0"/>
          </a:p>
        </p:txBody>
      </p:sp>
      <p:pic>
        <p:nvPicPr>
          <p:cNvPr id="2" name="Picture 1" descr="Hop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285740"/>
            <a:ext cx="1597025" cy="15722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215" y="2322830"/>
            <a:ext cx="6880860" cy="1463040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b="1" dirty="0"/>
              <a:t>三、多音字辨认</a:t>
            </a:r>
            <a:br>
              <a:rPr lang="zh-CN" altLang="en-US" sz="4000" b="1" dirty="0"/>
            </a:br>
            <a:r>
              <a:rPr lang="zh-CN" altLang="en-US" sz="4000" b="1" dirty="0"/>
              <a:t>（查看课堂笔记或</a:t>
            </a:r>
            <a:r>
              <a:rPr lang="zh-CN" altLang="en-US" sz="4000" b="1" dirty="0"/>
              <a:t>查字典）</a:t>
            </a:r>
            <a:endParaRPr lang="en-US" altLang="zh-CN" sz="4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315" y="920750"/>
            <a:ext cx="7773035" cy="2632075"/>
          </a:xfrm>
        </p:spPr>
        <p:txBody>
          <a:bodyPr/>
          <a:p>
            <a:pPr algn="l"/>
            <a:r>
              <a:rPr lang="zh-CN" altLang="en-US" sz="3200" b="1" dirty="0">
                <a:sym typeface="+mn-ea"/>
              </a:rPr>
              <a:t>彼此彼此、香气四溢、有增无减、讨教、指教、山珍海味、移民、</a:t>
            </a:r>
            <a:r>
              <a:rPr lang="zh-CN" altLang="en-US" sz="3200" b="1" dirty="0">
                <a:sym typeface="+mn-ea"/>
              </a:rPr>
              <a:t>闻所未闻、</a:t>
            </a:r>
            <a:br>
              <a:rPr lang="zh-CN" altLang="en-US" sz="3200" b="1" dirty="0">
                <a:sym typeface="+mn-ea"/>
              </a:rPr>
            </a:br>
            <a:r>
              <a:rPr lang="zh-CN" altLang="en-US" sz="3200" b="1" dirty="0">
                <a:sym typeface="+mn-ea"/>
              </a:rPr>
              <a:t>应有尽有、</a:t>
            </a:r>
            <a:r>
              <a:rPr lang="zh-CN" altLang="en-US" sz="3200" b="1" dirty="0">
                <a:sym typeface="+mn-ea"/>
              </a:rPr>
              <a:t>士别三日，当刮目相看</a:t>
            </a:r>
            <a:br>
              <a:rPr lang="en-US" altLang="zh-CN" sz="3200" b="1" dirty="0"/>
            </a:br>
            <a:r>
              <a:rPr lang="zh-CN" altLang="en-US" sz="3200" b="1" dirty="0">
                <a:sym typeface="+mn-ea"/>
              </a:rPr>
              <a:t>鲜美无比、洗耳恭听、</a:t>
            </a:r>
            <a:endParaRPr lang="zh-CN" altLang="en-US" sz="3200" b="1" dirty="0"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165" y="3798570"/>
            <a:ext cx="7773035" cy="1905000"/>
          </a:xfrm>
        </p:spPr>
        <p:txBody>
          <a:bodyPr/>
          <a:p>
            <a:r>
              <a:rPr lang="zh-CN" altLang="en-US" sz="2400"/>
              <a:t>（</a:t>
            </a:r>
            <a:r>
              <a:rPr lang="en-US" altLang="zh-CN" sz="2400"/>
              <a:t>1</a:t>
            </a:r>
            <a:r>
              <a:rPr lang="zh-CN" altLang="en-US" sz="2400"/>
              <a:t>）我们家是从中国</a:t>
            </a:r>
            <a:r>
              <a:rPr lang="zh-CN" altLang="en-US" sz="2400" u="sng"/>
              <a:t> </a:t>
            </a:r>
            <a:r>
              <a:rPr lang="en-US" altLang="zh-CN" sz="2400" u="sng"/>
              <a:t>         </a:t>
            </a:r>
            <a:r>
              <a:rPr lang="zh-CN" altLang="en-US" sz="2400"/>
              <a:t>过来的。</a:t>
            </a:r>
            <a:endParaRPr lang="zh-CN" altLang="en-US" sz="2400" u="sng"/>
          </a:p>
          <a:p>
            <a:r>
              <a:rPr lang="zh-CN" altLang="en-US" sz="2400"/>
              <a:t>（</a:t>
            </a:r>
            <a:r>
              <a:rPr lang="en-US" altLang="zh-CN" sz="2400"/>
              <a:t>2</a:t>
            </a:r>
            <a:r>
              <a:rPr lang="zh-CN" altLang="en-US" sz="2400"/>
              <a:t>）佛跳墙</a:t>
            </a:r>
            <a:r>
              <a:rPr lang="zh-CN" altLang="en-US" sz="2400"/>
              <a:t>这道菜真是</a:t>
            </a:r>
            <a:r>
              <a:rPr lang="en-US" altLang="zh-CN" sz="2400"/>
              <a:t> </a:t>
            </a:r>
            <a:r>
              <a:rPr lang="en-US" altLang="zh-CN" sz="2400" u="sng"/>
              <a:t>                  </a:t>
            </a:r>
            <a:r>
              <a:rPr lang="zh-CN" altLang="en-US" sz="2400"/>
              <a:t>，据说隔壁邻居家的菩萨闻到了香味儿，都忍不住跳过墙来尝一尝呢。</a:t>
            </a:r>
            <a:endParaRPr lang="zh-CN" altLang="en-US" sz="2400"/>
          </a:p>
        </p:txBody>
      </p:sp>
      <p:sp>
        <p:nvSpPr>
          <p:cNvPr id="5" name="Rectangles 4"/>
          <p:cNvSpPr/>
          <p:nvPr/>
        </p:nvSpPr>
        <p:spPr>
          <a:xfrm>
            <a:off x="775970" y="990600"/>
            <a:ext cx="7779385" cy="239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2450816" y="0"/>
            <a:ext cx="7773338" cy="1463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000" b="1" dirty="0"/>
              <a:t>四、选词填空 </a:t>
            </a:r>
            <a:endParaRPr lang="zh-CN" altLang="en-US" sz="2400" b="1" dirty="0"/>
          </a:p>
        </p:txBody>
      </p:sp>
      <p:sp>
        <p:nvSpPr>
          <p:cNvPr id="6" name="Text Box 5"/>
          <p:cNvSpPr txBox="1"/>
          <p:nvPr/>
        </p:nvSpPr>
        <p:spPr>
          <a:xfrm>
            <a:off x="5911215" y="434975"/>
            <a:ext cx="2939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</a:rPr>
              <a:t>**</a:t>
            </a:r>
            <a:r>
              <a:rPr lang="zh-CN" altLang="en-US" sz="2800" b="1">
                <a:solidFill>
                  <a:srgbClr val="FF0000"/>
                </a:solidFill>
              </a:rPr>
              <a:t>每个空格</a:t>
            </a:r>
            <a:r>
              <a:rPr lang="en-US" altLang="zh-CN" sz="2800" b="1">
                <a:solidFill>
                  <a:srgbClr val="FF0000"/>
                </a:solidFill>
              </a:rPr>
              <a:t>2</a:t>
            </a:r>
            <a:r>
              <a:rPr lang="zh-CN" altLang="en-US" sz="2800" b="1">
                <a:solidFill>
                  <a:srgbClr val="FF0000"/>
                </a:solidFill>
              </a:rPr>
              <a:t>分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6225" y="286603"/>
            <a:ext cx="7773338" cy="1463248"/>
          </a:xfrm>
        </p:spPr>
        <p:txBody>
          <a:bodyPr>
            <a:normAutofit/>
          </a:bodyPr>
          <a:lstStyle/>
          <a:p>
            <a:pPr algn="l"/>
            <a:r>
              <a:rPr lang="zh-CN" altLang="en-US" sz="4000" b="1" dirty="0"/>
              <a:t>五、简答题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46455" y="1569720"/>
            <a:ext cx="7620635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/>
              <a:t>“开门七件事”</a:t>
            </a:r>
            <a:endParaRPr lang="en-US" altLang="zh-CN" sz="3200" b="1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/>
              <a:t>中国四大菜系及代表菜（各</a:t>
            </a:r>
            <a:r>
              <a:rPr lang="en-US" altLang="zh-CN" sz="3200" b="1" dirty="0"/>
              <a:t>1</a:t>
            </a:r>
            <a:r>
              <a:rPr lang="zh-CN" altLang="en-US" sz="3200" b="1" dirty="0"/>
              <a:t>）</a:t>
            </a:r>
            <a:endParaRPr lang="en-US" altLang="zh-CN" sz="3200" b="1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/>
              <a:t>中国十大姓氏（写出</a:t>
            </a:r>
            <a:r>
              <a:rPr lang="en-US" altLang="zh-CN" sz="3200" b="1" dirty="0"/>
              <a:t>3</a:t>
            </a:r>
            <a:r>
              <a:rPr lang="zh-CN" altLang="en-US" sz="3200" b="1" dirty="0"/>
              <a:t>个</a:t>
            </a:r>
            <a:r>
              <a:rPr lang="zh-CN" altLang="en-US" sz="3200" b="1" dirty="0"/>
              <a:t>即可）</a:t>
            </a:r>
            <a:endParaRPr lang="zh-CN" altLang="en-US" sz="3200" b="1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/>
              <a:t>写出</a:t>
            </a:r>
            <a:r>
              <a:rPr lang="en-US" altLang="zh-CN" sz="3200" b="1" dirty="0"/>
              <a:t>“饣”</a:t>
            </a:r>
            <a:r>
              <a:rPr lang="zh-CN" altLang="en-US" sz="3200" b="1" dirty="0"/>
              <a:t>、</a:t>
            </a:r>
            <a:r>
              <a:rPr lang="en-US" altLang="zh-CN" sz="3200" b="1" dirty="0"/>
              <a:t>“</a:t>
            </a:r>
            <a:r>
              <a:rPr lang="zh-CN" altLang="en-US" sz="3200" b="1" dirty="0"/>
              <a:t>酉</a:t>
            </a:r>
            <a:r>
              <a:rPr lang="en-US" altLang="zh-CN" sz="3200" b="1" dirty="0"/>
              <a:t>”</a:t>
            </a:r>
            <a:r>
              <a:rPr lang="zh-CN" altLang="en-US" sz="3200" b="1" dirty="0"/>
              <a:t>字旁的字（各</a:t>
            </a:r>
            <a:r>
              <a:rPr lang="en-US" altLang="zh-CN" sz="3200" b="1" dirty="0"/>
              <a:t>3</a:t>
            </a:r>
            <a:r>
              <a:rPr lang="zh-CN" altLang="en-US" sz="3200" b="1" dirty="0"/>
              <a:t>）</a:t>
            </a:r>
            <a:endParaRPr lang="en-US" altLang="zh-CN" sz="3200" b="1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b="1" dirty="0"/>
              <a:t>《</a:t>
            </a:r>
            <a:r>
              <a:rPr lang="zh-CN" altLang="en-US" sz="3200" b="1" dirty="0"/>
              <a:t>家有儿女</a:t>
            </a:r>
            <a:r>
              <a:rPr lang="en-US" altLang="zh-CN" sz="3200" b="1" dirty="0"/>
              <a:t>》</a:t>
            </a:r>
            <a:endParaRPr lang="en-US" altLang="zh-CN" sz="3200" b="1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b="1" dirty="0"/>
              <a:t>《309</a:t>
            </a:r>
            <a:r>
              <a:rPr lang="zh-CN" altLang="en-US" sz="3200" b="1" dirty="0"/>
              <a:t>暗室</a:t>
            </a:r>
            <a:r>
              <a:rPr lang="en-US" altLang="zh-CN" sz="3200" b="1" dirty="0"/>
              <a:t>》</a:t>
            </a:r>
            <a:endParaRPr lang="en-US" altLang="zh-CN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89115" y="56111"/>
            <a:ext cx="5700046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400" b="1" dirty="0">
                <a:solidFill>
                  <a:schemeClr val="accent5">
                    <a:lumMod val="75000"/>
                  </a:schemeClr>
                </a:solidFill>
              </a:rPr>
              <a:t>开门七件事</a:t>
            </a:r>
            <a:endParaRPr lang="en-US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172085" y="914400"/>
            <a:ext cx="8387080" cy="4892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6070" algn="l"/>
            <a:r>
              <a:rPr lang="zh-CN" sz="3200" b="1">
                <a:solidFill>
                  <a:srgbClr val="000000"/>
                </a:solidFill>
                <a:ea typeface="SimSun" panose="02010600030101010101" pitchFamily="2" charset="-122"/>
              </a:rPr>
              <a:t>              </a:t>
            </a:r>
            <a:r>
              <a:rPr lang="en-US" altLang="zh-CN" sz="3200" b="1">
                <a:solidFill>
                  <a:srgbClr val="000000"/>
                </a:solidFill>
                <a:ea typeface="SimSun" panose="02010600030101010101" pitchFamily="2" charset="-122"/>
              </a:rPr>
              <a:t>  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chái</a:t>
            </a:r>
            <a:r>
              <a:rPr 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yóu yán  jiànɡ  cù   ch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á</a:t>
            </a:r>
            <a:endParaRPr lang="zh-CN" sz="4000" b="1">
              <a:solidFill>
                <a:srgbClr val="000000"/>
              </a:solidFill>
              <a:ea typeface="SimSun" panose="02010600030101010101" pitchFamily="2" charset="-122"/>
            </a:endParaRPr>
          </a:p>
          <a:p>
            <a:pPr indent="306070" algn="l"/>
            <a:r>
              <a:rPr lang="zh-CN" sz="3200" b="1">
                <a:solidFill>
                  <a:srgbClr val="000000"/>
                </a:solidFill>
                <a:ea typeface="SimSun" panose="02010600030101010101" pitchFamily="2" charset="-122"/>
              </a:rPr>
              <a:t>       </a:t>
            </a:r>
            <a:r>
              <a:rPr lang="en-US" altLang="zh-CN" sz="3200" b="1">
                <a:solidFill>
                  <a:srgbClr val="000000"/>
                </a:solidFill>
                <a:ea typeface="SimSun" panose="02010600030101010101" pitchFamily="2" charset="-122"/>
              </a:rPr>
              <a:t>       </a:t>
            </a:r>
            <a:r>
              <a:rPr lang="zh-CN" sz="4000" b="1">
                <a:solidFill>
                  <a:srgbClr val="000000"/>
                </a:solidFill>
                <a:ea typeface="SimSun" panose="02010600030101010101" pitchFamily="2" charset="-122"/>
              </a:rPr>
              <a:t>柴 米 油 盐 </a:t>
            </a:r>
            <a:r>
              <a:rPr lang="en-US" altLang="zh-CN" sz="4000" b="1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zh-CN" sz="4000" b="1">
                <a:solidFill>
                  <a:srgbClr val="000000"/>
                </a:solidFill>
                <a:ea typeface="SimSun" panose="02010600030101010101" pitchFamily="2" charset="-122"/>
              </a:rPr>
              <a:t>酱 </a:t>
            </a:r>
            <a:r>
              <a:rPr lang="en-US" altLang="zh-CN" sz="4000" b="1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zh-CN" sz="4000" b="1">
                <a:solidFill>
                  <a:srgbClr val="000000"/>
                </a:solidFill>
                <a:ea typeface="SimSun" panose="02010600030101010101" pitchFamily="2" charset="-122"/>
              </a:rPr>
              <a:t>醋 茶</a:t>
            </a:r>
            <a:endParaRPr lang="zh-CN" sz="3200" b="1">
              <a:solidFill>
                <a:srgbClr val="000000"/>
              </a:solidFill>
              <a:ea typeface="SimSun" panose="02010600030101010101" pitchFamily="2" charset="-122"/>
            </a:endParaRPr>
          </a:p>
          <a:p>
            <a:pPr indent="306070"/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        </a:t>
            </a:r>
            <a:r>
              <a:rPr lang="en-US" altLang="zh-CN" sz="3200" b="1">
                <a:solidFill>
                  <a:schemeClr val="accent6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sz="3200" b="1">
                <a:solidFill>
                  <a:schemeClr val="accent6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开门七件事</a:t>
            </a:r>
            <a:r>
              <a:rPr lang="en-US" altLang="zh-CN" sz="3200" b="1">
                <a:solidFill>
                  <a:schemeClr val="accent6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是古代中国平民百姓每天为生活而奔波的七件事，已成为中国的谚语。</a:t>
            </a:r>
            <a:endParaRPr lang="zh-CN" sz="2400" b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306070"/>
            <a:endParaRPr lang="zh-CN" sz="2400" b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306070"/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sz="3200" b="1">
                <a:solidFill>
                  <a:schemeClr val="accent6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chemeClr val="accent6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sz="3200" b="1">
                <a:solidFill>
                  <a:schemeClr val="accent6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开门七件事</a:t>
            </a:r>
            <a:r>
              <a:rPr lang="en-US" altLang="zh-CN" sz="3200" b="1">
                <a:solidFill>
                  <a:schemeClr val="accent6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提示了家庭各样</a:t>
            </a:r>
            <a:r>
              <a:rPr lang="zh-CN" sz="2400" b="1" i="1" u="sng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必需品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。从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开门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（即开始家庭一天正常运作之时或持家，维持生计），就都离不开七件维持日常生活的必需品，分别是：柴、米、油、盐、酱、醋、茶。</a:t>
            </a:r>
            <a:endParaRPr lang="zh-CN" sz="2400" b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&#10;&#10;Description generated with high confidence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" t="5539" r="1304" b="53550"/>
          <a:stretch>
            <a:fillRect/>
          </a:stretch>
        </p:blipFill>
        <p:spPr>
          <a:xfrm>
            <a:off x="586853" y="750628"/>
            <a:ext cx="7956644" cy="3101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A picture containing food&#10;&#10;Description generated with high confidence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" t="53433" r="1304" b="5656"/>
          <a:stretch>
            <a:fillRect/>
          </a:stretch>
        </p:blipFill>
        <p:spPr>
          <a:xfrm>
            <a:off x="586853" y="3838434"/>
            <a:ext cx="7956644" cy="3101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89115" y="56111"/>
            <a:ext cx="5700046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400" b="1" dirty="0">
                <a:solidFill>
                  <a:schemeClr val="accent5">
                    <a:lumMod val="75000"/>
                  </a:schemeClr>
                </a:solidFill>
              </a:rPr>
              <a:t>开门七件事</a:t>
            </a:r>
            <a:endParaRPr lang="en-US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0" y="432987"/>
            <a:ext cx="7773338" cy="1596177"/>
          </a:xfrm>
        </p:spPr>
        <p:txBody>
          <a:bodyPr>
            <a:normAutofit/>
          </a:bodyPr>
          <a:lstStyle/>
          <a:p>
            <a:pPr algn="l"/>
            <a:r>
              <a:rPr lang="zh-CN" altLang="en-US" sz="4000" b="1" dirty="0"/>
              <a:t>主题词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502620"/>
            <a:ext cx="7772870" cy="4922393"/>
          </a:xfrm>
        </p:spPr>
        <p:txBody>
          <a:bodyPr>
            <a:normAutofit/>
          </a:bodyPr>
          <a:lstStyle/>
          <a:p>
            <a:r>
              <a:rPr lang="zh-CN" altLang="en-US" sz="3200" b="1" dirty="0"/>
              <a:t>菜系</a:t>
            </a:r>
            <a:r>
              <a:rPr lang="zh-CN" altLang="en-US" sz="2400" dirty="0"/>
              <a:t>：</a:t>
            </a:r>
            <a:r>
              <a:rPr lang="en-US" altLang="zh-CN" sz="2400" cap="none" dirty="0"/>
              <a:t>Style of cooking</a:t>
            </a:r>
            <a:r>
              <a:rPr lang="zh-CN" altLang="en-US" sz="2400" dirty="0"/>
              <a:t>；是指在一定区域内，由于气候、地理、历史、物产及饮食风俗的不同，经过漫长历史演变而形成的一整套自成体系的烹饪技艺和风味，并被全国各地所承认的地方菜肴。</a:t>
            </a:r>
            <a:endParaRPr lang="en-US" altLang="zh-CN" sz="2400" dirty="0"/>
          </a:p>
          <a:p>
            <a:r>
              <a:rPr lang="zh-CN" altLang="en-US" sz="3200" b="1" dirty="0"/>
              <a:t>四大菜系</a:t>
            </a:r>
            <a:r>
              <a:rPr lang="zh-CN" altLang="en-US" sz="2400" dirty="0"/>
              <a:t>：</a:t>
            </a:r>
            <a:r>
              <a:rPr lang="zh-CN" altLang="en-US" sz="2400" b="1" dirty="0">
                <a:sym typeface="Wingdings" panose="05000000000000000000" pitchFamily="2" charset="2"/>
              </a:rPr>
              <a:t> （课文）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	</a:t>
            </a:r>
            <a:r>
              <a:rPr lang="zh-CN" altLang="en-US" sz="2400" dirty="0"/>
              <a:t>川菜、粤菜、京菜、扬菜　</a:t>
            </a:r>
            <a:r>
              <a:rPr lang="zh-CN" altLang="en-US" sz="1600" dirty="0"/>
              <a:t>由“鲁菜”发展而来</a:t>
            </a:r>
            <a:endParaRPr lang="en-US" altLang="zh-CN" sz="16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Rectangle: Rounded Corners 4"/>
          <p:cNvSpPr/>
          <p:nvPr/>
        </p:nvSpPr>
        <p:spPr>
          <a:xfrm>
            <a:off x="5227415" y="4336869"/>
            <a:ext cx="2540632" cy="413126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413293" y="4749995"/>
            <a:ext cx="2462" cy="100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750365" y="4850296"/>
            <a:ext cx="26653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750365" y="4649694"/>
            <a:ext cx="0" cy="200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914400" y="866274"/>
            <a:ext cx="7860631" cy="830997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中国人口最多的前</a:t>
            </a:r>
            <a:r>
              <a:rPr lang="en-US" altLang="zh-CN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r>
              <a:rPr lang="zh-CN" alt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大姓</a:t>
            </a:r>
            <a:endParaRPr lang="zh-CN" alt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9389" y="1860884"/>
            <a:ext cx="8085221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algn="ctr"/>
            <a:r>
              <a:rPr lang="zh-CN" alt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李、王、张</a:t>
            </a:r>
            <a:endParaRPr lang="en-US" altLang="zh-CN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zh-CN" alt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刘、陈、杨、赵</a:t>
            </a:r>
            <a:endParaRPr lang="en-US" altLang="zh-CN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zh-CN" alt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黄、周、吴</a:t>
            </a:r>
            <a:endParaRPr lang="zh-CN" alt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321" y="776996"/>
            <a:ext cx="7951306" cy="406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/>
              <a:t>近期课程安排</a:t>
            </a:r>
            <a:endParaRPr lang="en-US" altLang="zh-CN" sz="4400" b="1" dirty="0"/>
          </a:p>
          <a:p>
            <a:endParaRPr lang="en-US" sz="2800" b="1" dirty="0"/>
          </a:p>
          <a:p>
            <a:pPr>
              <a:lnSpc>
                <a:spcPct val="200000"/>
              </a:lnSpc>
            </a:pPr>
            <a:r>
              <a:rPr lang="en-US" altLang="zh-CN" sz="2800" b="1" dirty="0"/>
              <a:t>  10</a:t>
            </a:r>
            <a:r>
              <a:rPr lang="zh-CN" altLang="en-US" sz="2800" b="1" dirty="0"/>
              <a:t>月</a:t>
            </a:r>
            <a:r>
              <a:rPr lang="en-US" altLang="zh-CN" sz="2800" b="1" dirty="0"/>
              <a:t>15</a:t>
            </a:r>
            <a:r>
              <a:rPr lang="zh-CN" altLang="en-US" sz="2800" b="1" dirty="0"/>
              <a:t>日（周五）</a:t>
            </a:r>
            <a:r>
              <a:rPr lang="en-US" altLang="zh-CN" sz="2800" b="1" dirty="0"/>
              <a:t>	  Video</a:t>
            </a:r>
            <a:r>
              <a:rPr lang="zh-CN" altLang="en-US" sz="2800" b="1" dirty="0"/>
              <a:t>小视频 </a:t>
            </a:r>
            <a:r>
              <a:rPr lang="en-US" altLang="zh-CN" sz="2800" b="1" dirty="0"/>
              <a:t>Due</a:t>
            </a:r>
            <a:endParaRPr lang="zh-CN" altLang="en-US" sz="2800" b="1" dirty="0"/>
          </a:p>
          <a:p>
            <a:pPr>
              <a:lnSpc>
                <a:spcPct val="200000"/>
              </a:lnSpc>
            </a:pPr>
            <a:r>
              <a:rPr lang="en-US" altLang="zh-CN" sz="2800" b="1" dirty="0">
                <a:sym typeface="+mn-ea"/>
              </a:rPr>
              <a:t>  10</a:t>
            </a:r>
            <a:r>
              <a:rPr lang="zh-CN" altLang="en-US" sz="2800" b="1" dirty="0">
                <a:sym typeface="+mn-ea"/>
              </a:rPr>
              <a:t>月</a:t>
            </a:r>
            <a:r>
              <a:rPr lang="en-US" altLang="zh-CN" sz="2800" b="1" dirty="0">
                <a:sym typeface="+mn-ea"/>
              </a:rPr>
              <a:t>16</a:t>
            </a:r>
            <a:r>
              <a:rPr lang="zh-CN" altLang="en-US" sz="2800" b="1" dirty="0">
                <a:sym typeface="+mn-ea"/>
              </a:rPr>
              <a:t>日（周六）</a:t>
            </a:r>
            <a:r>
              <a:rPr lang="en-US" altLang="zh-CN" sz="2800" b="1" dirty="0">
                <a:sym typeface="+mn-ea"/>
              </a:rPr>
              <a:t>	  </a:t>
            </a:r>
            <a:r>
              <a:rPr lang="zh-CN" altLang="zh-CN" sz="2800" b="1" dirty="0">
                <a:sym typeface="+mn-ea"/>
              </a:rPr>
              <a:t>单元</a:t>
            </a:r>
            <a:r>
              <a:rPr lang="zh-CN" altLang="en-US" sz="2800" b="1" dirty="0">
                <a:sym typeface="+mn-ea"/>
              </a:rPr>
              <a:t>考试，笔试</a:t>
            </a:r>
            <a:r>
              <a:rPr lang="en-US" altLang="zh-CN" sz="2800" b="1" dirty="0">
                <a:sym typeface="+mn-ea"/>
              </a:rPr>
              <a:t>&amp;</a:t>
            </a:r>
            <a:r>
              <a:rPr lang="zh-CN" altLang="en-US" sz="2800" b="1" dirty="0">
                <a:sym typeface="+mn-ea"/>
              </a:rPr>
              <a:t>口试</a:t>
            </a:r>
            <a:endParaRPr lang="en-US" altLang="zh-CN" sz="2800" b="1" dirty="0"/>
          </a:p>
          <a:p>
            <a:pPr>
              <a:lnSpc>
                <a:spcPct val="200000"/>
              </a:lnSpc>
            </a:pPr>
            <a:r>
              <a:rPr lang="en-US" altLang="zh-CN" sz="2800" b="1" dirty="0"/>
              <a:t>  10</a:t>
            </a:r>
            <a:r>
              <a:rPr lang="zh-CN" altLang="en-US" sz="2800" b="1" dirty="0"/>
              <a:t>月</a:t>
            </a:r>
            <a:r>
              <a:rPr lang="en-US" altLang="zh-CN" sz="2800" b="1" dirty="0"/>
              <a:t>23</a:t>
            </a:r>
            <a:r>
              <a:rPr lang="zh-CN" altLang="en-US" sz="2800" b="1" dirty="0"/>
              <a:t>日（周六）    新单元课程                          </a:t>
            </a:r>
            <a:endParaRPr lang="en-US" altLang="zh-CN" sz="2800" b="1" dirty="0"/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4074" y="2107540"/>
            <a:ext cx="7302344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3200" dirty="0"/>
              <a:t>今日课堂练习及听写复习</a:t>
            </a:r>
            <a:endParaRPr lang="zh-CN" altLang="en-US" sz="3200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3200" dirty="0"/>
              <a:t>单元考试复习</a:t>
            </a:r>
            <a:endParaRPr lang="en-US" altLang="zh-CN" sz="3200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3200" dirty="0"/>
              <a:t>修改口试剧本，制作</a:t>
            </a:r>
            <a:r>
              <a:rPr lang="en-US" altLang="zh-CN" sz="3200" dirty="0"/>
              <a:t>Video</a:t>
            </a:r>
            <a:r>
              <a:rPr lang="zh-CN" altLang="en-US" sz="3200" dirty="0"/>
              <a:t>或练习相声</a:t>
            </a:r>
            <a:endParaRPr lang="en-US" altLang="zh-CN" sz="3200" dirty="0"/>
          </a:p>
          <a:p>
            <a:pPr marL="457200" indent="-457200">
              <a:lnSpc>
                <a:spcPct val="150000"/>
              </a:lnSpc>
              <a:buAutoNum type="arabicPeriod"/>
            </a:pPr>
            <a:endParaRPr lang="zh-CN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79698" y="612390"/>
            <a:ext cx="7752521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/>
              <a:t>本周作业</a:t>
            </a:r>
            <a:r>
              <a:rPr lang="zh-CN" altLang="en-US" sz="4400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（</a:t>
            </a:r>
            <a:r>
              <a:rPr lang="en-US" sz="440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2021.10.9</a:t>
            </a:r>
            <a:r>
              <a:rPr lang="zh-CN" altLang="en-US" sz="440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）</a:t>
            </a:r>
            <a:endParaRPr lang="zh-CN" altLang="en-US" sz="4400" b="1" dirty="0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00965" y="341630"/>
            <a:ext cx="9144000" cy="1684655"/>
          </a:xfrm>
          <a:noFill/>
        </p:spPr>
        <p:txBody>
          <a:bodyPr>
            <a:normAutofit fontScale="90000" lnSpcReduction="10000"/>
          </a:bodyPr>
          <a:p>
            <a:pPr marL="0" indent="0">
              <a:buNone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现在是</a:t>
            </a:r>
            <a:r>
              <a:rPr lang="zh-CN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课堂练习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部分，请同学们拿出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黄本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练习册，在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sz="3200" b="1" cap="none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Page </a:t>
            </a:r>
            <a:r>
              <a:rPr lang="en-US" altLang="zh-CN" sz="3200" b="1" cap="none">
                <a:solidFill>
                  <a:schemeClr val="accent3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2800" cap="none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3200" b="1" cap="none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zh-CN" altLang="en-US" sz="3200" b="1" cap="none">
                <a:solidFill>
                  <a:schemeClr val="accent3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九</a:t>
            </a:r>
            <a:r>
              <a:rPr lang="zh-CN" altLang="en-US" sz="3200" b="1" cap="none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周</a:t>
            </a:r>
            <a:r>
              <a:rPr lang="en-US" altLang="zh-CN" sz="3200" b="1" cap="none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en-US" sz="2800" cap="none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的部分，写出相应的</a:t>
            </a:r>
            <a:r>
              <a:rPr lang="zh-CN" altLang="en-US" sz="3200" b="1" cap="none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简体字</a:t>
            </a:r>
            <a:r>
              <a:rPr lang="zh-CN" altLang="en-US" sz="2800" cap="none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。今天的练习共</a:t>
            </a:r>
            <a:r>
              <a:rPr lang="en-US" altLang="zh-CN" sz="3200" b="1" cap="none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zh-CN" altLang="en-US" sz="3200" b="1" cap="none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个单词。 </a:t>
            </a:r>
            <a:endParaRPr lang="en-US" altLang="zh-CN" sz="2800" cap="none">
              <a:solidFill>
                <a:schemeClr val="tx1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黄本P10 - Week 9 课堂练习"/>
          <p:cNvPicPr>
            <a:picLocks noChangeAspect="1"/>
          </p:cNvPicPr>
          <p:nvPr/>
        </p:nvPicPr>
        <p:blipFill>
          <a:blip r:embed="rId1"/>
          <a:srcRect b="22003"/>
          <a:stretch>
            <a:fillRect/>
          </a:stretch>
        </p:blipFill>
        <p:spPr>
          <a:xfrm>
            <a:off x="0" y="2026285"/>
            <a:ext cx="9144000" cy="48012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324" y="316510"/>
            <a:ext cx="7773338" cy="1463248"/>
          </a:xfrm>
        </p:spPr>
        <p:txBody>
          <a:bodyPr>
            <a:normAutofit/>
          </a:bodyPr>
          <a:lstStyle/>
          <a:p>
            <a:pPr algn="l"/>
            <a:r>
              <a:rPr lang="zh-CN" altLang="en-US" sz="4000" b="1" dirty="0"/>
              <a:t>课堂练习</a:t>
            </a:r>
            <a:endParaRPr lang="en-US" sz="40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3583" y="1332891"/>
          <a:ext cx="8087607" cy="519764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941982"/>
                <a:gridCol w="2676940"/>
                <a:gridCol w="2468685"/>
              </a:tblGrid>
              <a:tr h="649706">
                <a:tc>
                  <a:txBody>
                    <a:bodyPr/>
                    <a:lstStyle/>
                    <a:p>
                      <a:r>
                        <a:rPr lang="en-US" altLang="zh-CN" sz="3200" b="1" dirty="0"/>
                        <a:t>1.    </a:t>
                      </a:r>
                      <a:r>
                        <a:rPr lang="zh-CN" altLang="en-US" sz="3200" b="1" dirty="0"/>
                        <a:t>约好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b="1" dirty="0"/>
                        <a:t>2.    </a:t>
                      </a:r>
                      <a:r>
                        <a:rPr lang="zh-CN" altLang="en-US" sz="3200" b="1" dirty="0"/>
                        <a:t>对方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b="1" dirty="0"/>
                        <a:t>3.    </a:t>
                      </a:r>
                      <a:r>
                        <a:rPr lang="zh-CN" altLang="en-US" sz="3200" b="1" dirty="0"/>
                        <a:t>水电行</a:t>
                      </a:r>
                      <a:endParaRPr lang="en-US" sz="3200" b="1" dirty="0"/>
                    </a:p>
                  </a:txBody>
                  <a:tcPr/>
                </a:tc>
              </a:tr>
              <a:tr h="649706">
                <a:tc>
                  <a:txBody>
                    <a:bodyPr/>
                    <a:lstStyle/>
                    <a:p>
                      <a:r>
                        <a:rPr lang="en-US" altLang="zh-CN" sz="3200" b="1" dirty="0"/>
                        <a:t>4.    </a:t>
                      </a:r>
                      <a:r>
                        <a:rPr lang="zh-CN" altLang="en-US" sz="3200" b="1" dirty="0"/>
                        <a:t>闻所未闻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b="1" dirty="0"/>
                        <a:t>5.    </a:t>
                      </a:r>
                      <a:r>
                        <a:rPr lang="zh-CN" altLang="en-US" sz="3200" b="1" dirty="0"/>
                        <a:t>认识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b="1" dirty="0"/>
                        <a:t>6.    </a:t>
                      </a:r>
                      <a:r>
                        <a:rPr lang="zh-CN" altLang="en-US" sz="3200" b="1" dirty="0"/>
                        <a:t>谁</a:t>
                      </a:r>
                      <a:endParaRPr lang="en-US" sz="3200" b="1" dirty="0"/>
                    </a:p>
                  </a:txBody>
                  <a:tcPr/>
                </a:tc>
              </a:tr>
              <a:tr h="649706">
                <a:tc>
                  <a:txBody>
                    <a:bodyPr/>
                    <a:lstStyle/>
                    <a:p>
                      <a:r>
                        <a:rPr lang="en-US" altLang="zh-CN" sz="3200" b="1" dirty="0"/>
                        <a:t>7.    </a:t>
                      </a:r>
                      <a:r>
                        <a:rPr lang="zh-CN" altLang="en-US" sz="3200" b="1" dirty="0"/>
                        <a:t>这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b="1" dirty="0"/>
                        <a:t>8.    </a:t>
                      </a:r>
                      <a:r>
                        <a:rPr lang="zh-CN" altLang="en-US" sz="3200" b="1" dirty="0"/>
                        <a:t>每个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b="1" dirty="0"/>
                        <a:t>9.    </a:t>
                      </a:r>
                      <a:r>
                        <a:rPr lang="zh-CN" altLang="en-US" sz="3200" b="1" dirty="0"/>
                        <a:t>张开</a:t>
                      </a:r>
                      <a:endParaRPr lang="en-US" sz="3200" b="1" dirty="0"/>
                    </a:p>
                  </a:txBody>
                  <a:tcPr/>
                </a:tc>
              </a:tr>
              <a:tr h="649706">
                <a:tc>
                  <a:txBody>
                    <a:bodyPr/>
                    <a:lstStyle/>
                    <a:p>
                      <a:r>
                        <a:rPr lang="en-US" altLang="zh-CN" sz="3200" b="1" dirty="0"/>
                        <a:t>10.  </a:t>
                      </a:r>
                      <a:r>
                        <a:rPr lang="zh-CN" altLang="en-US" sz="3200" b="1" dirty="0"/>
                        <a:t>爷爷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b="1" dirty="0"/>
                        <a:t>11.  </a:t>
                      </a:r>
                      <a:r>
                        <a:rPr lang="zh-CN" altLang="en-US" sz="3200" b="1" dirty="0"/>
                        <a:t>记录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b="1" dirty="0"/>
                        <a:t>12.  </a:t>
                      </a:r>
                      <a:r>
                        <a:rPr lang="zh-CN" altLang="en-US" sz="3200" b="1" dirty="0"/>
                        <a:t>卖</a:t>
                      </a:r>
                      <a:endParaRPr lang="en-US" sz="3200" b="1" dirty="0"/>
                    </a:p>
                  </a:txBody>
                  <a:tcPr/>
                </a:tc>
              </a:tr>
              <a:tr h="649706">
                <a:tc>
                  <a:txBody>
                    <a:bodyPr/>
                    <a:lstStyle/>
                    <a:p>
                      <a:r>
                        <a:rPr lang="en-US" altLang="zh-CN" sz="3200" b="1" dirty="0"/>
                        <a:t>13.  </a:t>
                      </a:r>
                      <a:r>
                        <a:rPr lang="zh-CN" altLang="en-US" sz="3200" b="1" dirty="0"/>
                        <a:t>银行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b="1" dirty="0"/>
                        <a:t>14.  </a:t>
                      </a:r>
                      <a:r>
                        <a:rPr lang="zh-CN" altLang="en-US" sz="3200" b="1" dirty="0"/>
                        <a:t>中药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b="1" dirty="0"/>
                        <a:t>15.  </a:t>
                      </a:r>
                      <a:r>
                        <a:rPr lang="zh-CN" altLang="en-US" sz="3200" b="1" dirty="0"/>
                        <a:t>买</a:t>
                      </a:r>
                      <a:endParaRPr lang="en-US" sz="3200" b="1" dirty="0"/>
                    </a:p>
                  </a:txBody>
                  <a:tcPr/>
                </a:tc>
              </a:tr>
              <a:tr h="649706">
                <a:tc>
                  <a:txBody>
                    <a:bodyPr/>
                    <a:lstStyle/>
                    <a:p>
                      <a:r>
                        <a:rPr lang="en-US" altLang="zh-CN" sz="3200" b="1" dirty="0"/>
                        <a:t>16.  </a:t>
                      </a:r>
                      <a:r>
                        <a:rPr lang="zh-CN" altLang="en-US" sz="3200" b="1" dirty="0"/>
                        <a:t>记号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b="1" dirty="0"/>
                        <a:t>17.  </a:t>
                      </a:r>
                      <a:r>
                        <a:rPr lang="zh-CN" altLang="en-US" sz="3200" b="1" dirty="0"/>
                        <a:t>准确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b="1" dirty="0"/>
                        <a:t>18.  </a:t>
                      </a:r>
                      <a:r>
                        <a:rPr lang="zh-CN" altLang="en-US" sz="3200" b="1" dirty="0"/>
                        <a:t>狮子头</a:t>
                      </a:r>
                      <a:endParaRPr lang="en-US" sz="3200" b="1" dirty="0"/>
                    </a:p>
                  </a:txBody>
                  <a:tcPr/>
                </a:tc>
              </a:tr>
              <a:tr h="649706">
                <a:tc>
                  <a:txBody>
                    <a:bodyPr/>
                    <a:lstStyle/>
                    <a:p>
                      <a:r>
                        <a:rPr lang="en-US" altLang="zh-CN" sz="3200" b="1" dirty="0"/>
                        <a:t>19.  </a:t>
                      </a:r>
                      <a:r>
                        <a:rPr lang="zh-CN" altLang="en-US" sz="3200" b="1" dirty="0"/>
                        <a:t>超级市场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b="1" dirty="0"/>
                        <a:t>20.  </a:t>
                      </a:r>
                      <a:r>
                        <a:rPr lang="zh-CN" altLang="en-US" sz="3200" b="1" dirty="0"/>
                        <a:t>双人徐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b="1" dirty="0"/>
                        <a:t>21.  </a:t>
                      </a:r>
                      <a:r>
                        <a:rPr lang="zh-CN" altLang="en-US" sz="3200" b="1" dirty="0"/>
                        <a:t>瞎编</a:t>
                      </a:r>
                      <a:endParaRPr lang="en-US" sz="3200" b="1" dirty="0"/>
                    </a:p>
                  </a:txBody>
                  <a:tcPr/>
                </a:tc>
              </a:tr>
              <a:tr h="649706">
                <a:tc>
                  <a:txBody>
                    <a:bodyPr/>
                    <a:lstStyle/>
                    <a:p>
                      <a:r>
                        <a:rPr lang="en-US" altLang="zh-CN" sz="3200" b="1" dirty="0"/>
                        <a:t>22.  </a:t>
                      </a:r>
                      <a:r>
                        <a:rPr lang="zh-CN" altLang="en-US" sz="3200" b="1" dirty="0"/>
                        <a:t>应有尽有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b="1" dirty="0"/>
                        <a:t>23.  </a:t>
                      </a:r>
                      <a:r>
                        <a:rPr lang="zh-CN" altLang="en-US" sz="3200" b="1" dirty="0"/>
                        <a:t>龙虾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b="1" dirty="0"/>
                        <a:t>24.  </a:t>
                      </a:r>
                      <a:r>
                        <a:rPr lang="zh-CN" altLang="en-US" sz="3200" b="1" dirty="0"/>
                        <a:t>保证</a:t>
                      </a:r>
                      <a:endParaRPr lang="en-US" sz="3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810" y="2652035"/>
            <a:ext cx="7773338" cy="1596177"/>
          </a:xfrm>
        </p:spPr>
        <p:txBody>
          <a:bodyPr>
            <a:normAutofit/>
          </a:bodyPr>
          <a:lstStyle/>
          <a:p>
            <a:r>
              <a:rPr lang="zh-CN" altLang="en-US" sz="6000" b="1" dirty="0"/>
              <a:t>单元复习</a:t>
            </a:r>
            <a:endParaRPr lang="en-US" sz="6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920" y="122830"/>
            <a:ext cx="7773338" cy="1596177"/>
          </a:xfrm>
        </p:spPr>
        <p:txBody>
          <a:bodyPr>
            <a:normAutofit/>
          </a:bodyPr>
          <a:lstStyle/>
          <a:p>
            <a:r>
              <a:rPr lang="zh-CN" altLang="en-US" sz="6000" b="1" dirty="0"/>
              <a:t>考试要求</a:t>
            </a:r>
            <a:endParaRPr lang="zh-CN" altLang="en-US" sz="6000" b="1" dirty="0"/>
          </a:p>
        </p:txBody>
      </p:sp>
      <p:sp>
        <p:nvSpPr>
          <p:cNvPr id="3" name="Text Box 2"/>
          <p:cNvSpPr txBox="1"/>
          <p:nvPr/>
        </p:nvSpPr>
        <p:spPr>
          <a:xfrm>
            <a:off x="118110" y="1542415"/>
            <a:ext cx="8909050" cy="52616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/>
              <a:t>1. </a:t>
            </a:r>
            <a:r>
              <a:rPr lang="zh-CN" altLang="en-US" sz="2400" b="1"/>
              <a:t>准时</a:t>
            </a:r>
            <a:r>
              <a:rPr lang="zh-CN" altLang="en-US" sz="2000"/>
              <a:t>上线（</a:t>
            </a:r>
            <a:r>
              <a:rPr lang="en-US" altLang="zh-CN" sz="2000"/>
              <a:t>1</a:t>
            </a:r>
            <a:r>
              <a:rPr lang="zh-CN" altLang="en-US" sz="2000"/>
              <a:t>点钟开考），迟到</a:t>
            </a:r>
            <a:r>
              <a:rPr lang="en-US" altLang="zh-CN" sz="2000"/>
              <a:t>miss</a:t>
            </a:r>
            <a:r>
              <a:rPr lang="zh-CN" altLang="en-US" sz="2000"/>
              <a:t>的部分，不补</a:t>
            </a:r>
            <a:endParaRPr lang="zh-CN" altLang="en-US" sz="20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/>
              <a:t>2. </a:t>
            </a:r>
            <a:r>
              <a:rPr lang="zh-CN" altLang="en-US" sz="2000"/>
              <a:t>全程</a:t>
            </a:r>
            <a:r>
              <a:rPr lang="zh-CN" altLang="en-US" sz="2400" b="1"/>
              <a:t>打开摄像头</a:t>
            </a:r>
            <a:r>
              <a:rPr lang="zh-CN" altLang="en-US" sz="2000"/>
              <a:t>，摄像头关闭或者掉线者会有</a:t>
            </a:r>
            <a:r>
              <a:rPr lang="en-US" altLang="zh-CN" sz="2000"/>
              <a:t>penalty</a:t>
            </a:r>
            <a:r>
              <a:rPr lang="zh-CN" altLang="en-US" sz="2000"/>
              <a:t>；</a:t>
            </a:r>
            <a:endParaRPr lang="zh-CN" altLang="en-US" sz="20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/>
              <a:t>3. </a:t>
            </a:r>
            <a:r>
              <a:rPr lang="zh-CN" altLang="en-US" sz="2000"/>
              <a:t>提前打印出</a:t>
            </a:r>
            <a:r>
              <a:rPr lang="zh-CN" altLang="en-US" sz="2400" b="1"/>
              <a:t>答题纸</a:t>
            </a:r>
            <a:r>
              <a:rPr lang="zh-CN" altLang="en-US" sz="2000"/>
              <a:t>（老师会在考试当天中午</a:t>
            </a:r>
            <a:r>
              <a:rPr lang="en-US" altLang="zh-CN" sz="2400" b="1">
                <a:solidFill>
                  <a:schemeClr val="accent1"/>
                </a:solidFill>
              </a:rPr>
              <a:t>12:50</a:t>
            </a:r>
            <a:r>
              <a:rPr lang="zh-CN" altLang="en-US" sz="2000"/>
              <a:t>前发</a:t>
            </a:r>
            <a:r>
              <a:rPr lang="en-US" altLang="zh-CN" sz="2000"/>
              <a:t>Email</a:t>
            </a:r>
            <a:r>
              <a:rPr lang="zh-CN" altLang="en-US" sz="2000"/>
              <a:t>，请注意查收）</a:t>
            </a:r>
            <a:endParaRPr lang="zh-CN" altLang="en-US" sz="20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/>
              <a:t>4. </a:t>
            </a:r>
            <a:r>
              <a:rPr lang="zh-CN" altLang="en-US" sz="2000"/>
              <a:t>考试时，</a:t>
            </a:r>
            <a:r>
              <a:rPr lang="zh-CN" altLang="en-US" sz="2400" b="1"/>
              <a:t>摄像头</a:t>
            </a:r>
            <a:r>
              <a:rPr lang="zh-CN" altLang="en-US" sz="2000"/>
              <a:t>角度要看得到学生的</a:t>
            </a:r>
            <a:r>
              <a:rPr lang="zh-CN" altLang="en-US" sz="2000" b="1">
                <a:solidFill>
                  <a:schemeClr val="accent1"/>
                </a:solidFill>
                <a:sym typeface="+mn-ea"/>
              </a:rPr>
              <a:t>全脸和双手</a:t>
            </a:r>
            <a:endParaRPr lang="zh-CN" altLang="en-US" sz="20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/>
              <a:t>5. </a:t>
            </a:r>
            <a:r>
              <a:rPr lang="zh-CN" altLang="en-US" sz="2000"/>
              <a:t>笔试时间为</a:t>
            </a:r>
            <a:r>
              <a:rPr lang="en-US" altLang="zh-CN" sz="2000"/>
              <a:t>40</a:t>
            </a:r>
            <a:r>
              <a:rPr lang="zh-CN" altLang="en-US" sz="2000"/>
              <a:t>分钟，</a:t>
            </a:r>
            <a:r>
              <a:rPr lang="zh-CN" altLang="en-US" sz="2000" b="1">
                <a:solidFill>
                  <a:schemeClr val="accent1"/>
                </a:solidFill>
              </a:rPr>
              <a:t>字典</a:t>
            </a:r>
            <a:r>
              <a:rPr lang="en-US" altLang="zh-CN" sz="2000" b="1">
                <a:solidFill>
                  <a:schemeClr val="accent1"/>
                </a:solidFill>
              </a:rPr>
              <a:t>is </a:t>
            </a:r>
            <a:r>
              <a:rPr lang="en-US" altLang="zh-CN" sz="2000" b="1">
                <a:solidFill>
                  <a:schemeClr val="accent1"/>
                </a:solidFill>
              </a:rPr>
              <a:t>NOT allowed</a:t>
            </a:r>
            <a:endParaRPr lang="zh-CN" altLang="en-US" sz="20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/>
              <a:t>6. </a:t>
            </a:r>
            <a:r>
              <a:rPr lang="zh-CN" altLang="en-US" sz="2000"/>
              <a:t>笔试结束后，将答题纸扫描，</a:t>
            </a:r>
            <a:r>
              <a:rPr lang="en-US" altLang="zh-CN" sz="2000"/>
              <a:t>Email</a:t>
            </a:r>
            <a:r>
              <a:rPr lang="zh-CN" altLang="en-US" sz="2000"/>
              <a:t>到老师的邮箱：</a:t>
            </a:r>
            <a:r>
              <a:rPr lang="en-US" altLang="zh-CN" sz="2000" b="1">
                <a:solidFill>
                  <a:schemeClr val="accent4"/>
                </a:solidFill>
              </a:rPr>
              <a:t>gracelumin@gmail.com</a:t>
            </a:r>
            <a:r>
              <a:rPr lang="zh-CN" altLang="en-US" sz="2000"/>
              <a:t>，要求：</a:t>
            </a:r>
            <a:r>
              <a:rPr lang="en-US" altLang="zh-CN" sz="2000" b="1">
                <a:solidFill>
                  <a:schemeClr val="accent1"/>
                </a:solidFill>
              </a:rPr>
              <a:t>PDF</a:t>
            </a:r>
            <a:r>
              <a:rPr lang="zh-CN" altLang="en-US" sz="2000" b="1">
                <a:solidFill>
                  <a:schemeClr val="accent1"/>
                </a:solidFill>
              </a:rPr>
              <a:t>格式</a:t>
            </a:r>
            <a:r>
              <a:rPr lang="zh-CN" altLang="en-US" sz="2000" b="1"/>
              <a:t>、一个文件</a:t>
            </a:r>
            <a:r>
              <a:rPr lang="zh-CN" altLang="en-US" sz="2000"/>
              <a:t>发送，截至时间下午</a:t>
            </a:r>
            <a:r>
              <a:rPr lang="en-US" altLang="zh-CN" sz="2400" b="1">
                <a:solidFill>
                  <a:schemeClr val="accent1"/>
                </a:solidFill>
              </a:rPr>
              <a:t>13:50</a:t>
            </a:r>
            <a:endParaRPr lang="zh-CN" altLang="en-US" sz="2400" b="1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/>
              <a:t>7. </a:t>
            </a:r>
            <a:r>
              <a:rPr lang="zh-CN" altLang="en-US" sz="2000"/>
              <a:t>口试部分，轮到的同学现场表演或由老师播放小视频；没有轮到的同学，认真观看、打分【每个同学都要给其它同学评分的】</a:t>
            </a:r>
            <a:endParaRPr lang="zh-CN" altLang="en-US" sz="20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/>
              <a:t>8. 现场表演口试部分的同学，需要提前背稿【不能读稿（课文）】、调好摄像头角度、音量，注意周围环境（通知家属保持安静）</a:t>
            </a:r>
            <a:endParaRPr lang="en-US" altLang="zh-CN" sz="20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/>
              <a:t>如播放PPT辅助，</a:t>
            </a:r>
            <a:r>
              <a:rPr lang="en-US" altLang="zh-CN" sz="2000" b="1">
                <a:solidFill>
                  <a:srgbClr val="FF0000"/>
                </a:solidFill>
              </a:rPr>
              <a:t>PPT上只能出现图片</a:t>
            </a:r>
            <a:r>
              <a:rPr lang="en-US" altLang="zh-CN" sz="2000"/>
              <a:t>；如有任何其他需要，请提前跟老师确认</a:t>
            </a:r>
            <a:endParaRPr lang="en-US" altLang="zh-CN" sz="20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/>
              <a:t>9.</a:t>
            </a:r>
            <a:r>
              <a:rPr lang="zh-CN" altLang="en-US" sz="2000"/>
              <a:t>每位同学的口试时间为</a:t>
            </a:r>
            <a:r>
              <a:rPr lang="en-US" altLang="zh-CN" sz="2000"/>
              <a:t>3-5</a:t>
            </a:r>
            <a:r>
              <a:rPr lang="zh-CN" altLang="en-US" sz="2000"/>
              <a:t>分钟</a:t>
            </a:r>
            <a:endParaRPr lang="zh-CN" altLang="en-US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06068" y="1255201"/>
          <a:ext cx="8164724" cy="499353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41181"/>
                <a:gridCol w="2041181"/>
                <a:gridCol w="2041181"/>
                <a:gridCol w="2041181"/>
              </a:tblGrid>
              <a:tr h="69054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1. 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西部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2. 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华裔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 向来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4.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 马路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</a:tr>
              <a:tr h="71716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 葱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6.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 关于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7.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 台湾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8.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 口味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</a:tr>
              <a:tr h="71716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9.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 商店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10.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阿姨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11.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修理 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12.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忍不住 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</a:tr>
              <a:tr h="71716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13.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约好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14.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容易 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15.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鸡丁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16.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狮子头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</a:tr>
              <a:tr h="71716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17.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京菜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18.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姜片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19.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喜欢 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工程师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</a:tr>
              <a:tr h="71716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21.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汤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22.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粤菜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23.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扬菜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24.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蒜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</a:tr>
              <a:tr h="71716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25.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公司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26.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盐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27.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讨教 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28.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嘴巴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9843" y="172278"/>
            <a:ext cx="8017566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一、听写复习（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zh-CN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45912" y="1379610"/>
          <a:ext cx="8330078" cy="433345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60376"/>
                <a:gridCol w="1732293"/>
                <a:gridCol w="1972187"/>
                <a:gridCol w="2565222"/>
              </a:tblGrid>
              <a:tr h="72224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29.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海鲜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30.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形状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31.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餐馆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32.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洗耳恭听</a:t>
                      </a:r>
                      <a:endParaRPr lang="en-US" altLang="zh-CN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</a:tr>
              <a:tr h="72224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33.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而且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34.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美国 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35.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后代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36.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闻所未闻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</a:tr>
              <a:tr h="72224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37.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舌头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38.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对方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39.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彼此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40.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三分之一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</a:tr>
              <a:tr h="72224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41.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豆腐 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42.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圆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43.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亚洲 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44.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应有尽有 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</a:tr>
              <a:tr h="72224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45.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扁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46.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木耳 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47.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鲜美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48.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久而久之 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</a:tr>
              <a:tr h="72224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49.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无名指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50.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希奇 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 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altLang="zh-CN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9843" y="172278"/>
            <a:ext cx="7898296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一、听写复习（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zh-CN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38081" y="1602525"/>
          <a:ext cx="8004312" cy="424644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45812"/>
                <a:gridCol w="2115403"/>
                <a:gridCol w="2042019"/>
                <a:gridCol w="2001078"/>
              </a:tblGrid>
              <a:tr h="82387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1. 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电脑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2.</a:t>
                      </a:r>
                      <a:r>
                        <a:rPr lang="zh-CN" altLang="en-US" sz="32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TKaiti" panose="02010600040101010101" pitchFamily="2" charset="-122"/>
                        </a:rPr>
                        <a:t>发现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3. </a:t>
                      </a:r>
                      <a:r>
                        <a:rPr lang="zh-CN" altLang="en-US" sz="32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TKaiti" panose="02010600040101010101" pitchFamily="2" charset="-122"/>
                        </a:rPr>
                        <a:t>楼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4. </a:t>
                      </a:r>
                      <a:r>
                        <a:rPr lang="zh-CN" altLang="en-US" sz="32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TKaiti" panose="02010600040101010101" pitchFamily="2" charset="-122"/>
                        </a:rPr>
                        <a:t>华裔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</a:tr>
              <a:tr h="85564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5. 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职业</a:t>
                      </a:r>
                      <a:endParaRPr lang="zh-CN" alt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6.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丝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7. 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银行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8. 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错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</a:tr>
              <a:tr h="85564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9. 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准备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10.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刚学来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11.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开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12.</a:t>
                      </a:r>
                      <a:r>
                        <a:rPr lang="zh-CN" altLang="en-US" sz="32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TKaiti" panose="02010600040101010101" pitchFamily="2" charset="-122"/>
                        </a:rPr>
                        <a:t>舌头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</a:tr>
              <a:tr h="85564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13.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龙虾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14.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卖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15.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爷爷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16.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对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</a:tr>
              <a:tr h="85564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17.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动手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18.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服务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19.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买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过去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9842" y="371058"/>
            <a:ext cx="7977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二、看“繁”写“简”（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zh-CN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23080" y="1616173"/>
          <a:ext cx="8369439" cy="424644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39478"/>
                <a:gridCol w="2102433"/>
                <a:gridCol w="2135169"/>
                <a:gridCol w="2092359"/>
              </a:tblGrid>
              <a:tr h="82387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21.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红烧鱼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22.</a:t>
                      </a:r>
                      <a:r>
                        <a:rPr lang="zh-CN" altLang="en-US" sz="32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TKaiti" panose="02010600040101010101" pitchFamily="2" charset="-122"/>
                        </a:rPr>
                        <a:t>广东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23.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方块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24.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牙医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</a:tr>
              <a:tr h="85564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25.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认识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26.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什么样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27.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当然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28.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谁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</a:tr>
              <a:tr h="85564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29.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特点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30.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听说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31.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这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32.</a:t>
                      </a:r>
                      <a:r>
                        <a:rPr lang="zh-CN" altLang="en-US" sz="32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TKaiti" panose="02010600040101010101" pitchFamily="2" charset="-122"/>
                        </a:rPr>
                        <a:t>旧金山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</a:tr>
              <a:tr h="85564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33.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中国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34.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中药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35.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干净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36.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各种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</a:tr>
              <a:tr h="85564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37.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虽然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38.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欢迎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39.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请问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40.</a:t>
                      </a:r>
                      <a:r>
                        <a:rPr lang="zh-CN" altLang="en-US" sz="3200" b="1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热</a:t>
                      </a:r>
                      <a:endParaRPr lang="en-US" sz="3200" b="1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9842" y="371058"/>
            <a:ext cx="7977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看“繁”写“简”（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zh-CN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timeline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0</TotalTime>
  <Words>1991</Words>
  <Application>WPS Presentation</Application>
  <PresentationFormat>On-screen Show (4:3)</PresentationFormat>
  <Paragraphs>324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Arial</vt:lpstr>
      <vt:lpstr>SimSun</vt:lpstr>
      <vt:lpstr>Wingdings</vt:lpstr>
      <vt:lpstr>Times New Roman</vt:lpstr>
      <vt:lpstr>KaiTi</vt:lpstr>
      <vt:lpstr>Calibri</vt:lpstr>
      <vt:lpstr>STKaiti</vt:lpstr>
      <vt:lpstr>Tw Cen MT</vt:lpstr>
      <vt:lpstr>Microsoft YaHei</vt:lpstr>
      <vt:lpstr>Arial Unicode MS</vt:lpstr>
      <vt:lpstr>Droplet</vt:lpstr>
      <vt:lpstr>Week 9   单元复习</vt:lpstr>
      <vt:lpstr>PowerPoint 演示文稿</vt:lpstr>
      <vt:lpstr>课堂练习</vt:lpstr>
      <vt:lpstr>单元复习</vt:lpstr>
      <vt:lpstr>考试要求</vt:lpstr>
      <vt:lpstr>PowerPoint 演示文稿</vt:lpstr>
      <vt:lpstr>PowerPoint 演示文稿</vt:lpstr>
      <vt:lpstr>PowerPoint 演示文稿</vt:lpstr>
      <vt:lpstr>PowerPoint 演示文稿</vt:lpstr>
      <vt:lpstr>三、多音字辨认</vt:lpstr>
      <vt:lpstr>四、选词填空 </vt:lpstr>
      <vt:lpstr>五、简答题</vt:lpstr>
      <vt:lpstr>PowerPoint 演示文稿</vt:lpstr>
      <vt:lpstr>PowerPoint 演示文稿</vt:lpstr>
      <vt:lpstr>主题词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2  《中餐館名字趣談》</dc:title>
  <dc:creator>min</dc:creator>
  <cp:lastModifiedBy>gracemin.lulu</cp:lastModifiedBy>
  <cp:revision>295</cp:revision>
  <cp:lastPrinted>2018-09-29T17:52:00Z</cp:lastPrinted>
  <dcterms:created xsi:type="dcterms:W3CDTF">2018-08-21T19:39:00Z</dcterms:created>
  <dcterms:modified xsi:type="dcterms:W3CDTF">2021-10-09T22:52:15Z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1033-11.2.0.10323</vt:lpwstr>
  </property>
  <property fmtid="{D5CDD505-2E9C-101B-9397-08002B2CF9AE}" pid="3" name="ICV">
    <vt:lpwstr>AE33F55857774CAC8D7E70C683325C54</vt:lpwstr>
  </property>
</Properties>
</file>