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57" r:id="rId2"/>
    <p:sldId id="373" r:id="rId3"/>
    <p:sldId id="371" r:id="rId4"/>
    <p:sldId id="364" r:id="rId5"/>
    <p:sldId id="372" r:id="rId6"/>
    <p:sldId id="365" r:id="rId7"/>
    <p:sldId id="366" r:id="rId8"/>
    <p:sldId id="367" r:id="rId9"/>
    <p:sldId id="368" r:id="rId10"/>
    <p:sldId id="369" r:id="rId11"/>
    <p:sldId id="370" r:id="rId12"/>
    <p:sldId id="3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2" autoAdjust="0"/>
    <p:restoredTop sz="90166"/>
  </p:normalViewPr>
  <p:slideViewPr>
    <p:cSldViewPr snapToGrid="0">
      <p:cViewPr varScale="1">
        <p:scale>
          <a:sx n="111" d="100"/>
          <a:sy n="111" d="100"/>
        </p:scale>
        <p:origin x="10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C16E8-BDC2-459A-9C5F-E74BD7736B10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52857-1DB7-410F-BC99-4E348530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63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2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8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9419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55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75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89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24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8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4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9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5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7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1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4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1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3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2BBC6-C1C8-4C93-8929-9865B4583BA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6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Fractions- PEMDAS and Fraction Word Problems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Week 3: </a:t>
            </a:r>
            <a:r>
              <a:rPr lang="en-US" dirty="0"/>
              <a:t>January 29, 2022</a:t>
            </a:r>
          </a:p>
        </p:txBody>
      </p:sp>
    </p:spTree>
    <p:extLst>
      <p:ext uri="{BB962C8B-B14F-4D97-AF65-F5344CB8AC3E}">
        <p14:creationId xmlns:p14="http://schemas.microsoft.com/office/powerpoint/2010/main" val="2450390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658350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10 jugs of </a:t>
                </a: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water can fill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a bucket. Another 4 </a:t>
                </a:r>
                <a:r>
                  <a:rPr lang="en-US" sz="2000" b="1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jugs</a:t>
                </a: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and 5 </a:t>
                </a:r>
                <a:r>
                  <a:rPr lang="en-US" sz="2000" b="1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cups</a:t>
                </a: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water are needed to fill the remaining part of the bucket. </a:t>
                </a: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How many cups of water can the bucket hold</a:t>
                </a: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? </a:t>
                </a:r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(t): 1 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= 10 jugs + (4 jugs + 5 cups)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1</a:t>
                </a:r>
              </a:p>
              <a:p>
                <a:pPr lvl="1">
                  <a:buFont typeface="Courier New" charset="0"/>
                  <a:buChar char="o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en-US" dirty="0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・</m:t>
                    </m:r>
                    <m:r>
                      <m:rPr>
                        <m:nor/>
                      </m:rPr>
                      <a:rPr lang="en-US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t</m:t>
                    </m:r>
                    <m:r>
                      <m:rPr>
                        <m:nor/>
                      </m:rPr>
                      <a:rPr lang="en-US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 = 10 </m:t>
                    </m:r>
                    <m:r>
                      <m:rPr>
                        <m:nor/>
                      </m:rPr>
                      <a:rPr lang="en-US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jugs</m:t>
                    </m:r>
                  </m:oMath>
                </a14:m>
                <a:endParaRPr lang="en-US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>
                  <a:buFont typeface="Courier New" charset="0"/>
                  <a:buChar char="o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latin typeface="Cambria Math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・t = 4 jugs + 5 cups</a:t>
                </a:r>
              </a:p>
              <a:p>
                <a:pPr marL="457200" lvl="1" indent="0">
                  <a:buNone/>
                </a:pPr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・t = 10 jugs 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・t = 2 jugs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4 jugs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・t</a:t>
                </a:r>
              </a:p>
              <a:p>
                <a:pPr marL="342900" lvl="1" indent="-342900"/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・t = 4 jugs + 5 cups 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・t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・t+ 5 cups 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・t = </a:t>
                </a:r>
                <a:r>
                  <a:rPr lang="en-US" sz="1800">
                    <a:latin typeface="Bodoni MT" panose="02070603080606020203" pitchFamily="18" charset="0"/>
                    <a:cs typeface="Times New Roman" panose="02020603050405020304" pitchFamily="18" charset="0"/>
                  </a:rPr>
                  <a:t>5 cups → t = 40 cups </a:t>
                </a:r>
                <a:endParaRPr lang="en-US" sz="18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0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658350" cy="5720561"/>
              </a:xfrm>
              <a:blipFill rotWithShape="0">
                <a:blip r:embed="rId2"/>
                <a:stretch>
                  <a:fillRect l="-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64288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Practice 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381577" y="1363728"/>
                <a:ext cx="9867900" cy="4833871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Page 20 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1. There are 300 passengers on board an airplane.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them are men.</a:t>
                </a:r>
                <a:r>
                  <a:rPr lang="en-US" sz="22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are women and the rest are children. How many children are there?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2. There are 350 members in a swimming club.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of them are new members.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new members are females. How many new female members are there?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3. Sally made 500 cookies. She sold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2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them and gave away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2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remainder. How many cookies did she give away?</a:t>
                </a:r>
              </a:p>
              <a:p>
                <a:endParaRPr lang="en-US" sz="22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577" y="1363728"/>
                <a:ext cx="9867900" cy="4833871"/>
              </a:xfrm>
              <a:blipFill>
                <a:blip r:embed="rId2"/>
                <a:stretch>
                  <a:fillRect l="-803" t="-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86124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0492D-AD40-46A6-85B5-D5EF31CAA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1C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A3BF-5BDF-47AA-80C1-E3BAE730F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25 Children</a:t>
            </a:r>
          </a:p>
          <a:p>
            <a:pPr marL="0" indent="0">
              <a:buNone/>
            </a:pPr>
            <a:r>
              <a:rPr lang="en-US" dirty="0"/>
              <a:t>2. 30 members</a:t>
            </a:r>
          </a:p>
          <a:p>
            <a:pPr marL="0" indent="0">
              <a:buNone/>
            </a:pPr>
            <a:r>
              <a:rPr lang="en-US" dirty="0"/>
              <a:t>3. 50 cookies</a:t>
            </a:r>
          </a:p>
        </p:txBody>
      </p:sp>
    </p:spTree>
    <p:extLst>
      <p:ext uri="{BB962C8B-B14F-4D97-AF65-F5344CB8AC3E}">
        <p14:creationId xmlns:p14="http://schemas.microsoft.com/office/powerpoint/2010/main" val="995128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Order of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381577" y="1363728"/>
                <a:ext cx="9867900" cy="4833871"/>
              </a:xfrm>
            </p:spPr>
            <p:txBody>
              <a:bodyPr>
                <a:noAutofit/>
              </a:bodyPr>
              <a:lstStyle/>
              <a:p>
                <a:pPr marL="57150" indent="0" algn="ctr">
                  <a:buNone/>
                </a:pPr>
                <a:r>
                  <a:rPr lang="en-US" sz="2800" dirty="0">
                    <a:solidFill>
                      <a:srgbClr val="FF000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800" dirty="0">
                    <a:solidFill>
                      <a:srgbClr val="FFC00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800" dirty="0">
                    <a:solidFill>
                      <a:srgbClr val="92D05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MD</a:t>
                </a:r>
                <a:r>
                  <a:rPr lang="en-US" sz="2800" dirty="0">
                    <a:solidFill>
                      <a:srgbClr val="0070C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AS</a:t>
                </a:r>
              </a:p>
              <a:p>
                <a:r>
                  <a:rPr lang="en-US" sz="22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1. Parentheses </a:t>
                </a:r>
              </a:p>
              <a:p>
                <a:r>
                  <a:rPr lang="en-US" sz="22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2. Exponents</a:t>
                </a:r>
              </a:p>
              <a:p>
                <a:r>
                  <a:rPr lang="en-US" sz="22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3. Multiplication &amp; Division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If there is multiplication AND division, do from </a:t>
                </a:r>
                <a:r>
                  <a:rPr lang="en-US" sz="2000" b="1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left to right </a:t>
                </a:r>
              </a:p>
              <a:p>
                <a:r>
                  <a:rPr lang="en-US" sz="22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4. Addition &amp; Subtraction 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If there is addition AND subtraction, do from </a:t>
                </a:r>
                <a:r>
                  <a:rPr lang="en-US" sz="2000" b="1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left to right </a:t>
                </a:r>
              </a:p>
              <a:p>
                <a:r>
                  <a:rPr lang="en-US" sz="22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Ex.)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20−8</m:t>
                        </m:r>
                      </m:e>
                    </m:d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f>
                      <m:fPr>
                        <m:ctrlP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3=</m:t>
                    </m:r>
                  </m:oMath>
                </a14:m>
                <a:endParaRPr lang="en-US" sz="22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</m:t>
                    </m:r>
                    <m:f>
                      <m:fPr>
                        <m:ctrlPr>
                          <a:rPr 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</m:t>
                    </m:r>
                    <m:d>
                      <m:dPr>
                        <m:ctrlPr>
                          <a:rPr 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en-US" sz="22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2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577" y="1363728"/>
                <a:ext cx="9867900" cy="4833871"/>
              </a:xfrm>
              <a:blipFill>
                <a:blip r:embed="rId2"/>
                <a:stretch>
                  <a:fillRect l="-433" t="-13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11854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5398-7D8A-4AE1-A33E-D944B77BB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C088D-B17E-4876-94F1-60BB9E858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be:</a:t>
            </a:r>
          </a:p>
          <a:p>
            <a:r>
              <a:rPr lang="en-US" dirty="0"/>
              <a:t>Reviewing and practicing PEMDAS</a:t>
            </a:r>
          </a:p>
          <a:p>
            <a:r>
              <a:rPr lang="en-US" dirty="0"/>
              <a:t>Solving multistep fraction word problems</a:t>
            </a:r>
          </a:p>
        </p:txBody>
      </p:sp>
    </p:spTree>
    <p:extLst>
      <p:ext uri="{BB962C8B-B14F-4D97-AF65-F5344CB8AC3E}">
        <p14:creationId xmlns:p14="http://schemas.microsoft.com/office/powerpoint/2010/main" val="62148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Order of Operations Practice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354944" y="1248318"/>
                <a:ext cx="2814384" cy="4833871"/>
              </a:xfrm>
            </p:spPr>
            <p:txBody>
              <a:bodyPr>
                <a:noAutofit/>
              </a:bodyPr>
              <a:lstStyle/>
              <a:p>
                <a:pPr marL="57150" indent="0" algn="ctr">
                  <a:buNone/>
                </a:pPr>
                <a:r>
                  <a:rPr lang="en-US" sz="2800" dirty="0">
                    <a:solidFill>
                      <a:srgbClr val="FF000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800" dirty="0">
                    <a:solidFill>
                      <a:srgbClr val="FFC00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800" dirty="0">
                    <a:solidFill>
                      <a:srgbClr val="92D05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MD</a:t>
                </a:r>
                <a:r>
                  <a:rPr lang="en-US" sz="2800" dirty="0">
                    <a:solidFill>
                      <a:srgbClr val="0070C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AS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Practice 1B (Page 15)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2.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a)6+4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b)</a:t>
                </a:r>
                <a:r>
                  <a:rPr lang="en-US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8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6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c) 3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6÷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3.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6×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)÷3</m:t>
                    </m:r>
                  </m:oMath>
                </a14:m>
                <a:endParaRPr lang="en-US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c)</a:t>
                </a:r>
                <a:r>
                  <a:rPr lang="en-US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×(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2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944" y="1248318"/>
                <a:ext cx="2814384" cy="4833871"/>
              </a:xfrm>
              <a:blipFill>
                <a:blip r:embed="rId2"/>
                <a:stretch>
                  <a:fillRect l="-1732" t="-1387" b="-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444BC99-42A8-4A2B-A909-6617DCB2EA76}"/>
                  </a:ext>
                </a:extLst>
              </p:cNvPr>
              <p:cNvSpPr txBox="1"/>
              <p:nvPr/>
            </p:nvSpPr>
            <p:spPr>
              <a:xfrm>
                <a:off x="3169328" y="2089871"/>
                <a:ext cx="3648722" cy="4446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4.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a)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20−8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÷3</m:t>
                    </m:r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(8+4)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c)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(20+12)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÷12×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5.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a)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8−6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16−4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×2+4÷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c)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18−3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444BC99-42A8-4A2B-A909-6617DCB2EA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328" y="2089871"/>
                <a:ext cx="3648722" cy="4446089"/>
              </a:xfrm>
              <a:prstGeom prst="rect">
                <a:avLst/>
              </a:prstGeom>
              <a:blipFill>
                <a:blip r:embed="rId3"/>
                <a:stretch>
                  <a:fillRect l="-15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6510194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4D772-A9AD-413D-A4C3-168E43766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1B 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D1DBCB-C4A3-48B1-B1D7-9769121289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2136887" cy="388077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2.</a:t>
                </a:r>
              </a:p>
              <a:p>
                <a:pPr marL="0" indent="0">
                  <a:buNone/>
                </a:pPr>
                <a:r>
                  <a:rPr lang="en-US" dirty="0"/>
                  <a:t>a) 9</a:t>
                </a:r>
              </a:p>
              <a:p>
                <a:pPr marL="0" indent="0">
                  <a:buNone/>
                </a:pPr>
                <a:r>
                  <a:rPr lang="en-US" dirty="0"/>
                  <a:t>b) 2</a:t>
                </a:r>
              </a:p>
              <a:p>
                <a:pPr marL="0" indent="0">
                  <a:buNone/>
                </a:pPr>
                <a:r>
                  <a:rPr lang="en-US" dirty="0"/>
                  <a:t>c) 24</a:t>
                </a:r>
              </a:p>
              <a:p>
                <a:pPr marL="0" indent="0">
                  <a:buNone/>
                </a:pPr>
                <a:r>
                  <a:rPr lang="en-US" dirty="0"/>
                  <a:t>3.</a:t>
                </a:r>
              </a:p>
              <a:p>
                <a:pPr marL="0" indent="0">
                  <a:buNone/>
                </a:pPr>
                <a:r>
                  <a:rPr lang="en-US" dirty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D1DBCB-C4A3-48B1-B1D7-9769121289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2136887" cy="3880773"/>
              </a:xfrm>
              <a:blipFill>
                <a:blip r:embed="rId2"/>
                <a:stretch>
                  <a:fillRect l="-2279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95EAA63-4C65-4139-A594-4A1ADDD2D975}"/>
                  </a:ext>
                </a:extLst>
              </p:cNvPr>
              <p:cNvSpPr txBox="1"/>
              <p:nvPr/>
            </p:nvSpPr>
            <p:spPr>
              <a:xfrm>
                <a:off x="3133818" y="2071812"/>
                <a:ext cx="3480046" cy="3575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4.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a) 3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b) 20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c) 1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5.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a) 6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b) 16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c) 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𝑜𝑟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95EAA63-4C65-4139-A594-4A1ADDD2D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818" y="2071812"/>
                <a:ext cx="3480046" cy="3575531"/>
              </a:xfrm>
              <a:prstGeom prst="rect">
                <a:avLst/>
              </a:prstGeom>
              <a:blipFill>
                <a:blip r:embed="rId3"/>
                <a:stretch>
                  <a:fillRect l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204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Max spent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his money in a shop and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remainder in another shop.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What fraction of his money was left?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(t): 1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Spending:  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→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 = Total - 1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 = (1-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)</a:t>
                </a: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1800" i="1">
                        <a:latin typeface="Cambria Math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(1-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sz="1800" b="0" i="0" smtClean="0">
                        <a:latin typeface="Cambria Math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dirty="0">
                        <a:latin typeface="Bodoni MT" panose="02070603080606020203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1800" b="0" i="0" dirty="0" smtClean="0">
                        <a:latin typeface="Bodoni MT" panose="02070603080606020203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Money Left (2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Remainder) = Total - 1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 - 2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 = 1</a:t>
                </a:r>
                <a:r>
                  <a:rPr lang="en-US" sz="1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sz="1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An easier way?</a:t>
                </a: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Money Left (2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1800" i="1">
                        <a:latin typeface="Cambria Math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(1-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If Max had $90 left, how much money did he have at first?</a:t>
                </a:r>
              </a:p>
              <a:p>
                <a:pPr lvl="1">
                  <a:buFont typeface="Courier New" charset="0"/>
                  <a:buChar char="o"/>
                </a:pPr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Money Left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 (of total)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 ・ t </a:t>
                </a:r>
              </a:p>
              <a:p>
                <a:pPr lvl="1">
                  <a:buFont typeface="Courier New" charset="0"/>
                  <a:buChar char="o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・t =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$90 → </a:t>
                </a:r>
                <a:r>
                  <a:rPr lang="en-US" dirty="0"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・t =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$30 →  t = $300 </a:t>
                </a: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0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  <a:blipFill rotWithShape="0">
                <a:blip r:embed="rId2"/>
                <a:stretch>
                  <a:fillRect l="-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557188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670225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Megan spent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her money on a doll and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remainder on a musical box. She spent $8 more on </a:t>
                </a: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doll than on the musical box. How much money did she have left?</a:t>
                </a: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(t): 1 </a:t>
                </a: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of Doll:  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→ 1</a:t>
                </a:r>
                <a:r>
                  <a:rPr lang="en-US" baseline="30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R</a:t>
                </a: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emainder =(1-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) = 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of Music Box: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1</a:t>
                </a:r>
                <a:r>
                  <a:rPr lang="en-US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 =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Left (2</a:t>
                </a:r>
                <a:r>
                  <a:rPr lang="en-US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Remainder): 1-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-</a:t>
                </a:r>
                <a14:m>
                  <m:oMath xmlns:m="http://schemas.openxmlformats.org/officeDocument/2006/math">
                    <m:r>
                      <a:rPr lang="en-US">
                        <a:latin typeface="Cambria Math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of Doll – $ of Music Box = $8</a:t>
                </a: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of Doll – $ of Music Box =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1" indent="-342900"/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$ 8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・ t </a:t>
                </a: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342900" lvl="1" indent="-342900"/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$ Left (2</a:t>
                </a:r>
                <a:r>
                  <a:rPr lang="en-US" sz="2000" baseline="30000" dirty="0">
                    <a:latin typeface="Times New Roman" charset="0"/>
                    <a:ea typeface="Times New Roman" charset="0"/>
                    <a:cs typeface="Times New Roman" charset="0"/>
                  </a:rPr>
                  <a:t>nd</a:t>
                </a:r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 Remainder):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・ t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= 3(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・ t) = 3($8) = $24</a:t>
                </a: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670225" cy="5720561"/>
              </a:xfrm>
              <a:blipFill rotWithShape="0">
                <a:blip r:embed="rId2"/>
                <a:stretch>
                  <a:fillRect l="-567" r="-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9078360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Lindsey read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a book on Monday and 12 pages on Tuesday. If she still had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book </a:t>
                </a: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 read on Wednesday, how many pages were there in the book?</a:t>
                </a: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(t): 1 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Monday: 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Tuesday: 12 pages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Wednesday (Remaining Pages):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1" indent="-342900"/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num>
                      <m:den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  <m:r>
                      <a:rPr lang="en-US" sz="1800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+12 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pages</m:t>
                    </m:r>
                    <m:r>
                      <a:rPr lang="en-US" sz="1800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1" indent="-342900"/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den>
                    </m:f>
                    <m:r>
                      <a:rPr lang="en-US" sz="18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5</m:t>
                        </m:r>
                      </m:den>
                    </m:f>
                    <m:r>
                      <a:rPr lang="en-US" sz="18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)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= 12 pages</a:t>
                </a: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 →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= 12 pages </a:t>
                </a: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→ t = 120 pages </a:t>
                </a: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0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  <a:blipFill rotWithShape="0">
                <a:blip r:embed="rId2"/>
                <a:stretch>
                  <a:fillRect l="-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98492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b="0" dirty="0">
                    <a:latin typeface="Times New Roman" charset="0"/>
                    <a:ea typeface="Times New Roman" charset="0"/>
                    <a:cs typeface="Times New Roman" charset="0"/>
                  </a:rPr>
                  <a:t> of the beads in a box are red. There are 24 more yellow beads then red beads. The remaining 76 beads are blue. How many beads are there altogether? </a:t>
                </a:r>
              </a:p>
              <a:p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What color beads are in the box? </a:t>
                </a:r>
              </a:p>
              <a:p>
                <a:pPr lvl="1">
                  <a:buFont typeface="Courier New" charset="0"/>
                  <a:buChar char="o"/>
                </a:pP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Total (t): 1 </a:t>
                </a:r>
              </a:p>
              <a:p>
                <a:pPr lvl="1">
                  <a:buFont typeface="Courier New" charset="0"/>
                  <a:buChar char="o"/>
                </a:pP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Red: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18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>
                  <a:buFont typeface="Courier New" charset="0"/>
                  <a:buChar char="o"/>
                </a:pP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Yellow:  Red + 24 beads</a:t>
                </a:r>
              </a:p>
              <a:p>
                <a:pPr lvl="1">
                  <a:buFont typeface="Courier New" charset="0"/>
                  <a:buChar char="o"/>
                </a:pP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Blue (Remainder): 76 beads</a:t>
                </a:r>
                <a:endParaRPr lang="en-US" sz="20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Total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Red</m:t>
                    </m:r>
                    <m: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Yellow</m:t>
                    </m:r>
                    <m: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Blue</m:t>
                    </m:r>
                    <m: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(</m:t>
                    </m:r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dirty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)</m:t>
                    </m:r>
                    <m:r>
                      <a:rPr lang="en-US" b="0" i="0" dirty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  <m:r>
                      <a:rPr lang="en-US" b="0" i="1" dirty="0" smtClean="0">
                        <a:solidFill>
                          <a:schemeClr val="accent3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(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accent3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accent3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dirty="0">
                        <a:solidFill>
                          <a:schemeClr val="accent3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dirty="0">
                        <a:solidFill>
                          <a:schemeClr val="accent3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chemeClr val="accent3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 +</m:t>
                    </m:r>
                    <m:r>
                      <a:rPr lang="en-US" b="0" i="0" dirty="0" smtClean="0">
                        <a:solidFill>
                          <a:schemeClr val="accent3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24)</m:t>
                    </m:r>
                    <m:r>
                      <a:rPr lang="en-US" b="0" i="0" dirty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  <m:r>
                      <a:rPr lang="en-US" b="0" i="0" dirty="0" smtClean="0">
                        <a:solidFill>
                          <a:srgbClr val="0070C0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76</m:t>
                    </m:r>
                    <m:r>
                      <a:rPr lang="en-US" b="0" i="0" dirty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</m:t>
                    </m:r>
                    <m:r>
                      <m:rPr>
                        <m:nor/>
                      </m:rPr>
                      <a:rPr lang="en-US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a:rPr lang="en-US" dirty="0">
                        <a:latin typeface="Cambria Math" charset="0"/>
                        <a:ea typeface="Times New Roman" charset="0"/>
                        <a:cs typeface="Times New Roman" charset="0"/>
                      </a:rPr>
                      <m:t>+100 </m:t>
                    </m:r>
                  </m:oMath>
                </a14:m>
                <a:endParaRPr 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 sz="200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</m:t>
                    </m:r>
                    <m:r>
                      <m:rPr>
                        <m:nor/>
                      </m:rPr>
                      <a:rPr lang="en-US" sz="200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a:rPr lang="en-US" sz="2000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r>
                      <a:rPr lang="en-US" sz="2000" dirty="0">
                        <a:latin typeface="Cambria Math" charset="0"/>
                        <a:ea typeface="Times New Roman" charset="0"/>
                        <a:cs typeface="Times New Roman" charset="0"/>
                      </a:rPr>
                      <m:t>100</m:t>
                    </m:r>
                    <m:r>
                      <a:rPr lang="en-US" sz="2400" dirty="0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beads → t = 200 beads</a:t>
                </a: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4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6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marL="0" indent="0">
                  <a:buNone/>
                </a:pPr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marL="0" indent="0">
                  <a:buNone/>
                </a:pPr>
                <a:endParaRPr lang="en-US" sz="2200" b="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  <a:blipFill rotWithShape="0">
                <a:blip r:embed="rId2"/>
                <a:stretch>
                  <a:fillRect l="-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258894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3906</TotalTime>
  <Words>1001</Words>
  <Application>Microsoft Office PowerPoint</Application>
  <PresentationFormat>Widescreen</PresentationFormat>
  <Paragraphs>153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Bodoni MT</vt:lpstr>
      <vt:lpstr>Calibri</vt:lpstr>
      <vt:lpstr>Cambria Math</vt:lpstr>
      <vt:lpstr>Courier New</vt:lpstr>
      <vt:lpstr>Times New Roman</vt:lpstr>
      <vt:lpstr>Trebuchet MS</vt:lpstr>
      <vt:lpstr>Wingdings 3</vt:lpstr>
      <vt:lpstr>Facet</vt:lpstr>
      <vt:lpstr>Fractions- PEMDAS and Fraction Word Problems</vt:lpstr>
      <vt:lpstr>PowerPoint Presentation</vt:lpstr>
      <vt:lpstr>Learning Objectives</vt:lpstr>
      <vt:lpstr>PowerPoint Presentation</vt:lpstr>
      <vt:lpstr>Practice 1B Answers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 1C Answers</vt:lpstr>
    </vt:vector>
  </TitlesOfParts>
  <Company>Salt River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Algebraic Expressions</dc:title>
  <dc:creator>Liu Shuyun</dc:creator>
  <cp:lastModifiedBy>Bison Long</cp:lastModifiedBy>
  <cp:revision>458</cp:revision>
  <dcterms:created xsi:type="dcterms:W3CDTF">2017-08-26T04:41:34Z</dcterms:created>
  <dcterms:modified xsi:type="dcterms:W3CDTF">2022-01-29T18:38:19Z</dcterms:modified>
</cp:coreProperties>
</file>