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95" r:id="rId2"/>
    <p:sldId id="396" r:id="rId3"/>
    <p:sldId id="397" r:id="rId4"/>
    <p:sldId id="398" r:id="rId5"/>
    <p:sldId id="399" r:id="rId6"/>
    <p:sldId id="400" r:id="rId7"/>
    <p:sldId id="401" r:id="rId8"/>
    <p:sldId id="402" r:id="rId9"/>
    <p:sldId id="403" r:id="rId10"/>
    <p:sldId id="404" r:id="rId11"/>
    <p:sldId id="405" r:id="rId12"/>
    <p:sldId id="40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07" autoAdjust="0"/>
    <p:restoredTop sz="90166"/>
  </p:normalViewPr>
  <p:slideViewPr>
    <p:cSldViewPr snapToGrid="0">
      <p:cViewPr varScale="1">
        <p:scale>
          <a:sx n="86" d="100"/>
          <a:sy n="86" d="100"/>
        </p:scale>
        <p:origin x="9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C16E8-BDC2-459A-9C5F-E74BD7736B10}" type="datetimeFigureOut">
              <a:rPr lang="en-US" smtClean="0"/>
              <a:t>4/3/2021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52857-1DB7-410F-BC99-4E348530FDD9}" type="slidenum">
              <a:rPr lang="en-US" smtClean="0"/>
              <a:t>‹#›</a:t>
            </a:fld>
            <a:endParaRPr lang="en-US"/>
          </a:p>
        </p:txBody>
      </p:sp>
    </p:spTree>
    <p:extLst>
      <p:ext uri="{BB962C8B-B14F-4D97-AF65-F5344CB8AC3E}">
        <p14:creationId xmlns:p14="http://schemas.microsoft.com/office/powerpoint/2010/main" val="94376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157302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264098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9419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384105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67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744089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368032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232868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421834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C2BBC6-C1C8-4C93-8929-9865B4583BAA}" type="datetimeFigureOut">
              <a:rPr lang="en-US" smtClean="0"/>
              <a:t>4/3/2021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194699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C2BBC6-C1C8-4C93-8929-9865B4583BAA}"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2337253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C2BBC6-C1C8-4C93-8929-9865B4583BAA}" type="datetimeFigureOut">
              <a:rPr lang="en-US" smtClean="0"/>
              <a:t>4/3/2021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119867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C2BBC6-C1C8-4C93-8929-9865B4583BAA}" type="datetimeFigureOut">
              <a:rPr lang="en-US" smtClean="0"/>
              <a:t>4/3/2021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75951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2BBC6-C1C8-4C93-8929-9865B4583BAA}" type="datetimeFigureOut">
              <a:rPr lang="en-US" smtClean="0"/>
              <a:t>4/3/2021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328734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C2BBC6-C1C8-4C93-8929-9865B4583BAA}"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310521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C2BBC6-C1C8-4C93-8929-9865B4583BAA}" type="datetimeFigureOut">
              <a:rPr lang="en-US" smtClean="0"/>
              <a:t>4/3/2021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3809D-F818-4C98-8E28-8F1447D40177}" type="slidenum">
              <a:rPr lang="en-US" smtClean="0"/>
              <a:t>‹#›</a:t>
            </a:fld>
            <a:endParaRPr lang="en-US"/>
          </a:p>
        </p:txBody>
      </p:sp>
    </p:spTree>
    <p:extLst>
      <p:ext uri="{BB962C8B-B14F-4D97-AF65-F5344CB8AC3E}">
        <p14:creationId xmlns:p14="http://schemas.microsoft.com/office/powerpoint/2010/main" val="45223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C2BBC6-C1C8-4C93-8929-9865B4583BAA}" type="datetimeFigureOut">
              <a:rPr lang="en-US" smtClean="0"/>
              <a:t>4/3/2021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B53809D-F818-4C98-8E28-8F1447D40177}" type="slidenum">
              <a:rPr lang="en-US" smtClean="0"/>
              <a:t>‹#›</a:t>
            </a:fld>
            <a:endParaRPr lang="en-US"/>
          </a:p>
        </p:txBody>
      </p:sp>
    </p:spTree>
    <p:extLst>
      <p:ext uri="{BB962C8B-B14F-4D97-AF65-F5344CB8AC3E}">
        <p14:creationId xmlns:p14="http://schemas.microsoft.com/office/powerpoint/2010/main" val="123896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995E-E6D9-4665-9740-517A72C0F4FC}"/>
              </a:ext>
            </a:extLst>
          </p:cNvPr>
          <p:cNvSpPr>
            <a:spLocks noGrp="1"/>
          </p:cNvSpPr>
          <p:nvPr>
            <p:ph type="ctrTitle"/>
          </p:nvPr>
        </p:nvSpPr>
        <p:spPr/>
        <p:txBody>
          <a:bodyPr/>
          <a:lstStyle/>
          <a:p>
            <a:r>
              <a:rPr lang="en-US" sz="3200" dirty="0"/>
              <a:t>More Challenging Word Problems- Whole Numbers and Decimals, Fractions, and Ratios </a:t>
            </a:r>
          </a:p>
        </p:txBody>
      </p:sp>
      <p:sp>
        <p:nvSpPr>
          <p:cNvPr id="3" name="Subtitle 2">
            <a:extLst>
              <a:ext uri="{FF2B5EF4-FFF2-40B4-BE49-F238E27FC236}">
                <a16:creationId xmlns:a16="http://schemas.microsoft.com/office/drawing/2014/main" id="{A7347838-61C0-4D73-9B01-42C0D8863597}"/>
              </a:ext>
            </a:extLst>
          </p:cNvPr>
          <p:cNvSpPr>
            <a:spLocks noGrp="1"/>
          </p:cNvSpPr>
          <p:nvPr>
            <p:ph type="subTitle" idx="1"/>
          </p:nvPr>
        </p:nvSpPr>
        <p:spPr/>
        <p:txBody>
          <a:bodyPr/>
          <a:lstStyle/>
          <a:p>
            <a:r>
              <a:rPr lang="en-US" dirty="0"/>
              <a:t>Week 12</a:t>
            </a:r>
          </a:p>
        </p:txBody>
      </p:sp>
    </p:spTree>
    <p:extLst>
      <p:ext uri="{BB962C8B-B14F-4D97-AF65-F5344CB8AC3E}">
        <p14:creationId xmlns:p14="http://schemas.microsoft.com/office/powerpoint/2010/main" val="410694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2A37C-DE17-405D-BB6F-CD24A5B18777}"/>
              </a:ext>
            </a:extLst>
          </p:cNvPr>
          <p:cNvSpPr>
            <a:spLocks noGrp="1"/>
          </p:cNvSpPr>
          <p:nvPr>
            <p:ph type="title"/>
          </p:nvPr>
        </p:nvSpPr>
        <p:spPr/>
        <p:txBody>
          <a:bodyPr/>
          <a:lstStyle/>
          <a:p>
            <a:r>
              <a:rPr lang="en-US" dirty="0"/>
              <a:t>Ratio</a:t>
            </a:r>
          </a:p>
        </p:txBody>
      </p:sp>
      <p:sp>
        <p:nvSpPr>
          <p:cNvPr id="3" name="Content Placeholder 2">
            <a:extLst>
              <a:ext uri="{FF2B5EF4-FFF2-40B4-BE49-F238E27FC236}">
                <a16:creationId xmlns:a16="http://schemas.microsoft.com/office/drawing/2014/main" id="{B395D3FB-DBC0-48BB-BCDD-7A8B3277E27A}"/>
              </a:ext>
            </a:extLst>
          </p:cNvPr>
          <p:cNvSpPr>
            <a:spLocks noGrp="1"/>
          </p:cNvSpPr>
          <p:nvPr>
            <p:ph idx="1"/>
          </p:nvPr>
        </p:nvSpPr>
        <p:spPr>
          <a:xfrm>
            <a:off x="677334" y="1574663"/>
            <a:ext cx="8596668" cy="1062005"/>
          </a:xfrm>
        </p:spPr>
        <p:txBody>
          <a:bodyPr/>
          <a:lstStyle/>
          <a:p>
            <a:pPr marL="0" indent="0">
              <a:buNone/>
            </a:pPr>
            <a:r>
              <a:rPr lang="en-US" dirty="0"/>
              <a:t>2/5 of the beads in a box are yellow beads. The rest are red beads and blue beads. The ratio of the number of red beads to the number of blue beads is 4:5 If there are 30 blue beads, how many yellow beads are there?</a:t>
            </a:r>
          </a:p>
        </p:txBody>
      </p:sp>
      <p:sp>
        <p:nvSpPr>
          <p:cNvPr id="4" name="TextBox 3">
            <a:extLst>
              <a:ext uri="{FF2B5EF4-FFF2-40B4-BE49-F238E27FC236}">
                <a16:creationId xmlns:a16="http://schemas.microsoft.com/office/drawing/2014/main" id="{625A94BC-3A0B-44B7-AF1F-9BBA6908AC54}"/>
              </a:ext>
            </a:extLst>
          </p:cNvPr>
          <p:cNvSpPr txBox="1"/>
          <p:nvPr/>
        </p:nvSpPr>
        <p:spPr>
          <a:xfrm>
            <a:off x="677334" y="2481743"/>
            <a:ext cx="7563775" cy="369332"/>
          </a:xfrm>
          <a:prstGeom prst="rect">
            <a:avLst/>
          </a:prstGeom>
          <a:noFill/>
        </p:spPr>
        <p:txBody>
          <a:bodyPr wrap="square" rtlCol="0">
            <a:spAutoFit/>
          </a:bodyPr>
          <a:lstStyle/>
          <a:p>
            <a:r>
              <a:rPr lang="en-US" dirty="0"/>
              <a:t>1. What is the question?</a:t>
            </a:r>
          </a:p>
        </p:txBody>
      </p:sp>
      <p:sp>
        <p:nvSpPr>
          <p:cNvPr id="5" name="TextBox 4">
            <a:extLst>
              <a:ext uri="{FF2B5EF4-FFF2-40B4-BE49-F238E27FC236}">
                <a16:creationId xmlns:a16="http://schemas.microsoft.com/office/drawing/2014/main" id="{4CA2173C-F57D-4F74-97F1-87C34C01F03C}"/>
              </a:ext>
            </a:extLst>
          </p:cNvPr>
          <p:cNvSpPr txBox="1"/>
          <p:nvPr/>
        </p:nvSpPr>
        <p:spPr>
          <a:xfrm>
            <a:off x="677334" y="2817450"/>
            <a:ext cx="5228947" cy="369332"/>
          </a:xfrm>
          <a:prstGeom prst="rect">
            <a:avLst/>
          </a:prstGeom>
          <a:noFill/>
        </p:spPr>
        <p:txBody>
          <a:bodyPr wrap="square" rtlCol="0">
            <a:spAutoFit/>
          </a:bodyPr>
          <a:lstStyle/>
          <a:p>
            <a:r>
              <a:rPr lang="en-US" dirty="0"/>
              <a:t>How many yellow beads are there?</a:t>
            </a:r>
          </a:p>
        </p:txBody>
      </p:sp>
      <p:sp>
        <p:nvSpPr>
          <p:cNvPr id="6" name="TextBox 5">
            <a:extLst>
              <a:ext uri="{FF2B5EF4-FFF2-40B4-BE49-F238E27FC236}">
                <a16:creationId xmlns:a16="http://schemas.microsoft.com/office/drawing/2014/main" id="{6536D27D-DBEF-44CC-9E8D-4D9DE36F0AD5}"/>
              </a:ext>
            </a:extLst>
          </p:cNvPr>
          <p:cNvSpPr txBox="1"/>
          <p:nvPr/>
        </p:nvSpPr>
        <p:spPr>
          <a:xfrm>
            <a:off x="677334" y="3217752"/>
            <a:ext cx="6596109" cy="369332"/>
          </a:xfrm>
          <a:prstGeom prst="rect">
            <a:avLst/>
          </a:prstGeom>
          <a:noFill/>
        </p:spPr>
        <p:txBody>
          <a:bodyPr wrap="square" rtlCol="0">
            <a:spAutoFit/>
          </a:bodyPr>
          <a:lstStyle/>
          <a:p>
            <a:r>
              <a:rPr lang="en-US" dirty="0"/>
              <a:t>2. Diagram</a:t>
            </a:r>
          </a:p>
        </p:txBody>
      </p:sp>
      <p:pic>
        <p:nvPicPr>
          <p:cNvPr id="8" name="Picture 7" descr="A picture containing chart&#10;&#10;Description automatically generated">
            <a:extLst>
              <a:ext uri="{FF2B5EF4-FFF2-40B4-BE49-F238E27FC236}">
                <a16:creationId xmlns:a16="http://schemas.microsoft.com/office/drawing/2014/main" id="{6A45155A-9FE0-4F83-B94B-38ED626DE9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693" b="33463"/>
          <a:stretch/>
        </p:blipFill>
        <p:spPr>
          <a:xfrm>
            <a:off x="677334" y="3719744"/>
            <a:ext cx="5299364" cy="2183906"/>
          </a:xfrm>
          <a:prstGeom prst="rect">
            <a:avLst/>
          </a:prstGeom>
        </p:spPr>
      </p:pic>
      <p:sp>
        <p:nvSpPr>
          <p:cNvPr id="9" name="Freeform: Shape 8">
            <a:extLst>
              <a:ext uri="{FF2B5EF4-FFF2-40B4-BE49-F238E27FC236}">
                <a16:creationId xmlns:a16="http://schemas.microsoft.com/office/drawing/2014/main" id="{387BAABB-6A3A-4933-8265-B8D4298F96B1}"/>
              </a:ext>
            </a:extLst>
          </p:cNvPr>
          <p:cNvSpPr/>
          <p:nvPr/>
        </p:nvSpPr>
        <p:spPr>
          <a:xfrm>
            <a:off x="1766656" y="3630967"/>
            <a:ext cx="1455938" cy="725883"/>
          </a:xfrm>
          <a:custGeom>
            <a:avLst/>
            <a:gdLst>
              <a:gd name="connsiteX0" fmla="*/ 452761 w 1455938"/>
              <a:gd name="connsiteY0" fmla="*/ 142043 h 725883"/>
              <a:gd name="connsiteX1" fmla="*/ 408373 w 1455938"/>
              <a:gd name="connsiteY1" fmla="*/ 133165 h 725883"/>
              <a:gd name="connsiteX2" fmla="*/ 328474 w 1455938"/>
              <a:gd name="connsiteY2" fmla="*/ 159798 h 725883"/>
              <a:gd name="connsiteX3" fmla="*/ 275208 w 1455938"/>
              <a:gd name="connsiteY3" fmla="*/ 204186 h 725883"/>
              <a:gd name="connsiteX4" fmla="*/ 221942 w 1455938"/>
              <a:gd name="connsiteY4" fmla="*/ 221942 h 725883"/>
              <a:gd name="connsiteX5" fmla="*/ 177554 w 1455938"/>
              <a:gd name="connsiteY5" fmla="*/ 239697 h 725883"/>
              <a:gd name="connsiteX6" fmla="*/ 142043 w 1455938"/>
              <a:gd name="connsiteY6" fmla="*/ 257452 h 725883"/>
              <a:gd name="connsiteX7" fmla="*/ 106532 w 1455938"/>
              <a:gd name="connsiteY7" fmla="*/ 266330 h 725883"/>
              <a:gd name="connsiteX8" fmla="*/ 79899 w 1455938"/>
              <a:gd name="connsiteY8" fmla="*/ 284085 h 725883"/>
              <a:gd name="connsiteX9" fmla="*/ 62144 w 1455938"/>
              <a:gd name="connsiteY9" fmla="*/ 301841 h 725883"/>
              <a:gd name="connsiteX10" fmla="*/ 35511 w 1455938"/>
              <a:gd name="connsiteY10" fmla="*/ 310718 h 725883"/>
              <a:gd name="connsiteX11" fmla="*/ 17756 w 1455938"/>
              <a:gd name="connsiteY11" fmla="*/ 337351 h 725883"/>
              <a:gd name="connsiteX12" fmla="*/ 0 w 1455938"/>
              <a:gd name="connsiteY12" fmla="*/ 443883 h 725883"/>
              <a:gd name="connsiteX13" fmla="*/ 8878 w 1455938"/>
              <a:gd name="connsiteY13" fmla="*/ 577049 h 725883"/>
              <a:gd name="connsiteX14" fmla="*/ 26633 w 1455938"/>
              <a:gd name="connsiteY14" fmla="*/ 630315 h 725883"/>
              <a:gd name="connsiteX15" fmla="*/ 44389 w 1455938"/>
              <a:gd name="connsiteY15" fmla="*/ 648070 h 725883"/>
              <a:gd name="connsiteX16" fmla="*/ 97655 w 1455938"/>
              <a:gd name="connsiteY16" fmla="*/ 665825 h 725883"/>
              <a:gd name="connsiteX17" fmla="*/ 177554 w 1455938"/>
              <a:gd name="connsiteY17" fmla="*/ 683581 h 725883"/>
              <a:gd name="connsiteX18" fmla="*/ 656948 w 1455938"/>
              <a:gd name="connsiteY18" fmla="*/ 710214 h 725883"/>
              <a:gd name="connsiteX19" fmla="*/ 896645 w 1455938"/>
              <a:gd name="connsiteY19" fmla="*/ 719091 h 725883"/>
              <a:gd name="connsiteX20" fmla="*/ 1056443 w 1455938"/>
              <a:gd name="connsiteY20" fmla="*/ 710214 h 725883"/>
              <a:gd name="connsiteX21" fmla="*/ 1127464 w 1455938"/>
              <a:gd name="connsiteY21" fmla="*/ 692458 h 725883"/>
              <a:gd name="connsiteX22" fmla="*/ 1180730 w 1455938"/>
              <a:gd name="connsiteY22" fmla="*/ 683581 h 725883"/>
              <a:gd name="connsiteX23" fmla="*/ 1207363 w 1455938"/>
              <a:gd name="connsiteY23" fmla="*/ 674703 h 725883"/>
              <a:gd name="connsiteX24" fmla="*/ 1278385 w 1455938"/>
              <a:gd name="connsiteY24" fmla="*/ 656948 h 725883"/>
              <a:gd name="connsiteX25" fmla="*/ 1322773 w 1455938"/>
              <a:gd name="connsiteY25" fmla="*/ 630315 h 725883"/>
              <a:gd name="connsiteX26" fmla="*/ 1358284 w 1455938"/>
              <a:gd name="connsiteY26" fmla="*/ 594804 h 725883"/>
              <a:gd name="connsiteX27" fmla="*/ 1384917 w 1455938"/>
              <a:gd name="connsiteY27" fmla="*/ 577049 h 725883"/>
              <a:gd name="connsiteX28" fmla="*/ 1402672 w 1455938"/>
              <a:gd name="connsiteY28" fmla="*/ 523783 h 725883"/>
              <a:gd name="connsiteX29" fmla="*/ 1420427 w 1455938"/>
              <a:gd name="connsiteY29" fmla="*/ 497150 h 725883"/>
              <a:gd name="connsiteX30" fmla="*/ 1429305 w 1455938"/>
              <a:gd name="connsiteY30" fmla="*/ 470516 h 725883"/>
              <a:gd name="connsiteX31" fmla="*/ 1455938 w 1455938"/>
              <a:gd name="connsiteY31" fmla="*/ 372862 h 725883"/>
              <a:gd name="connsiteX32" fmla="*/ 1447061 w 1455938"/>
              <a:gd name="connsiteY32" fmla="*/ 204186 h 725883"/>
              <a:gd name="connsiteX33" fmla="*/ 1438183 w 1455938"/>
              <a:gd name="connsiteY33" fmla="*/ 159798 h 725883"/>
              <a:gd name="connsiteX34" fmla="*/ 1411550 w 1455938"/>
              <a:gd name="connsiteY34" fmla="*/ 124287 h 725883"/>
              <a:gd name="connsiteX35" fmla="*/ 1393794 w 1455938"/>
              <a:gd name="connsiteY35" fmla="*/ 97654 h 725883"/>
              <a:gd name="connsiteX36" fmla="*/ 1331651 w 1455938"/>
              <a:gd name="connsiteY36" fmla="*/ 35511 h 725883"/>
              <a:gd name="connsiteX37" fmla="*/ 1313895 w 1455938"/>
              <a:gd name="connsiteY37" fmla="*/ 17755 h 725883"/>
              <a:gd name="connsiteX38" fmla="*/ 1233996 w 1455938"/>
              <a:gd name="connsiteY38" fmla="*/ 0 h 725883"/>
              <a:gd name="connsiteX39" fmla="*/ 807868 w 1455938"/>
              <a:gd name="connsiteY39" fmla="*/ 17755 h 725883"/>
              <a:gd name="connsiteX40" fmla="*/ 674703 w 1455938"/>
              <a:gd name="connsiteY40" fmla="*/ 35511 h 725883"/>
              <a:gd name="connsiteX41" fmla="*/ 594804 w 1455938"/>
              <a:gd name="connsiteY41" fmla="*/ 44388 h 725883"/>
              <a:gd name="connsiteX42" fmla="*/ 523783 w 1455938"/>
              <a:gd name="connsiteY42" fmla="*/ 62144 h 725883"/>
              <a:gd name="connsiteX43" fmla="*/ 497150 w 1455938"/>
              <a:gd name="connsiteY43" fmla="*/ 71021 h 725883"/>
              <a:gd name="connsiteX44" fmla="*/ 426128 w 1455938"/>
              <a:gd name="connsiteY44" fmla="*/ 88777 h 7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55938" h="725883">
                <a:moveTo>
                  <a:pt x="452761" y="142043"/>
                </a:moveTo>
                <a:cubicBezTo>
                  <a:pt x="437965" y="139084"/>
                  <a:pt x="423462" y="133165"/>
                  <a:pt x="408373" y="133165"/>
                </a:cubicBezTo>
                <a:cubicBezTo>
                  <a:pt x="383364" y="133165"/>
                  <a:pt x="349103" y="145358"/>
                  <a:pt x="328474" y="159798"/>
                </a:cubicBezTo>
                <a:cubicBezTo>
                  <a:pt x="309540" y="173052"/>
                  <a:pt x="295172" y="192540"/>
                  <a:pt x="275208" y="204186"/>
                </a:cubicBezTo>
                <a:cubicBezTo>
                  <a:pt x="259042" y="213616"/>
                  <a:pt x="239531" y="215546"/>
                  <a:pt x="221942" y="221942"/>
                </a:cubicBezTo>
                <a:cubicBezTo>
                  <a:pt x="206966" y="227388"/>
                  <a:pt x="192116" y="233225"/>
                  <a:pt x="177554" y="239697"/>
                </a:cubicBezTo>
                <a:cubicBezTo>
                  <a:pt x="165460" y="245072"/>
                  <a:pt x="154434" y="252805"/>
                  <a:pt x="142043" y="257452"/>
                </a:cubicBezTo>
                <a:cubicBezTo>
                  <a:pt x="130619" y="261736"/>
                  <a:pt x="118369" y="263371"/>
                  <a:pt x="106532" y="266330"/>
                </a:cubicBezTo>
                <a:cubicBezTo>
                  <a:pt x="97654" y="272248"/>
                  <a:pt x="88230" y="277420"/>
                  <a:pt x="79899" y="284085"/>
                </a:cubicBezTo>
                <a:cubicBezTo>
                  <a:pt x="73363" y="289314"/>
                  <a:pt x="69321" y="297535"/>
                  <a:pt x="62144" y="301841"/>
                </a:cubicBezTo>
                <a:cubicBezTo>
                  <a:pt x="54120" y="306656"/>
                  <a:pt x="44389" y="307759"/>
                  <a:pt x="35511" y="310718"/>
                </a:cubicBezTo>
                <a:cubicBezTo>
                  <a:pt x="29593" y="319596"/>
                  <a:pt x="21959" y="327544"/>
                  <a:pt x="17756" y="337351"/>
                </a:cubicBezTo>
                <a:cubicBezTo>
                  <a:pt x="7404" y="361505"/>
                  <a:pt x="1958" y="428220"/>
                  <a:pt x="0" y="443883"/>
                </a:cubicBezTo>
                <a:cubicBezTo>
                  <a:pt x="2959" y="488272"/>
                  <a:pt x="2587" y="533009"/>
                  <a:pt x="8878" y="577049"/>
                </a:cubicBezTo>
                <a:cubicBezTo>
                  <a:pt x="11525" y="595577"/>
                  <a:pt x="13399" y="617081"/>
                  <a:pt x="26633" y="630315"/>
                </a:cubicBezTo>
                <a:cubicBezTo>
                  <a:pt x="32552" y="636233"/>
                  <a:pt x="36903" y="644327"/>
                  <a:pt x="44389" y="648070"/>
                </a:cubicBezTo>
                <a:cubicBezTo>
                  <a:pt x="61129" y="656440"/>
                  <a:pt x="79498" y="661286"/>
                  <a:pt x="97655" y="665825"/>
                </a:cubicBezTo>
                <a:cubicBezTo>
                  <a:pt x="147804" y="678363"/>
                  <a:pt x="121201" y="672310"/>
                  <a:pt x="177554" y="683581"/>
                </a:cubicBezTo>
                <a:cubicBezTo>
                  <a:pt x="345946" y="767777"/>
                  <a:pt x="194073" y="698192"/>
                  <a:pt x="656948" y="710214"/>
                </a:cubicBezTo>
                <a:cubicBezTo>
                  <a:pt x="736875" y="712290"/>
                  <a:pt x="816746" y="716132"/>
                  <a:pt x="896645" y="719091"/>
                </a:cubicBezTo>
                <a:cubicBezTo>
                  <a:pt x="949911" y="716132"/>
                  <a:pt x="1003295" y="714835"/>
                  <a:pt x="1056443" y="710214"/>
                </a:cubicBezTo>
                <a:cubicBezTo>
                  <a:pt x="1119482" y="704732"/>
                  <a:pt x="1080640" y="702863"/>
                  <a:pt x="1127464" y="692458"/>
                </a:cubicBezTo>
                <a:cubicBezTo>
                  <a:pt x="1145036" y="688553"/>
                  <a:pt x="1162975" y="686540"/>
                  <a:pt x="1180730" y="683581"/>
                </a:cubicBezTo>
                <a:cubicBezTo>
                  <a:pt x="1189608" y="680622"/>
                  <a:pt x="1198335" y="677165"/>
                  <a:pt x="1207363" y="674703"/>
                </a:cubicBezTo>
                <a:cubicBezTo>
                  <a:pt x="1230906" y="668282"/>
                  <a:pt x="1278385" y="656948"/>
                  <a:pt x="1278385" y="656948"/>
                </a:cubicBezTo>
                <a:cubicBezTo>
                  <a:pt x="1343981" y="591348"/>
                  <a:pt x="1242110" y="687931"/>
                  <a:pt x="1322773" y="630315"/>
                </a:cubicBezTo>
                <a:cubicBezTo>
                  <a:pt x="1336395" y="620585"/>
                  <a:pt x="1346447" y="606641"/>
                  <a:pt x="1358284" y="594804"/>
                </a:cubicBezTo>
                <a:cubicBezTo>
                  <a:pt x="1365829" y="587259"/>
                  <a:pt x="1376039" y="582967"/>
                  <a:pt x="1384917" y="577049"/>
                </a:cubicBezTo>
                <a:cubicBezTo>
                  <a:pt x="1390835" y="559294"/>
                  <a:pt x="1392291" y="539356"/>
                  <a:pt x="1402672" y="523783"/>
                </a:cubicBezTo>
                <a:cubicBezTo>
                  <a:pt x="1408590" y="514905"/>
                  <a:pt x="1415655" y="506693"/>
                  <a:pt x="1420427" y="497150"/>
                </a:cubicBezTo>
                <a:cubicBezTo>
                  <a:pt x="1424612" y="488780"/>
                  <a:pt x="1426843" y="479544"/>
                  <a:pt x="1429305" y="470516"/>
                </a:cubicBezTo>
                <a:cubicBezTo>
                  <a:pt x="1459347" y="360366"/>
                  <a:pt x="1435504" y="434169"/>
                  <a:pt x="1455938" y="372862"/>
                </a:cubicBezTo>
                <a:cubicBezTo>
                  <a:pt x="1452979" y="316637"/>
                  <a:pt x="1451737" y="260295"/>
                  <a:pt x="1447061" y="204186"/>
                </a:cubicBezTo>
                <a:cubicBezTo>
                  <a:pt x="1445808" y="189149"/>
                  <a:pt x="1444311" y="173587"/>
                  <a:pt x="1438183" y="159798"/>
                </a:cubicBezTo>
                <a:cubicBezTo>
                  <a:pt x="1432174" y="146277"/>
                  <a:pt x="1420150" y="136327"/>
                  <a:pt x="1411550" y="124287"/>
                </a:cubicBezTo>
                <a:cubicBezTo>
                  <a:pt x="1405348" y="115605"/>
                  <a:pt x="1399713" y="106532"/>
                  <a:pt x="1393794" y="97654"/>
                </a:cubicBezTo>
                <a:cubicBezTo>
                  <a:pt x="1373708" y="37390"/>
                  <a:pt x="1402878" y="106738"/>
                  <a:pt x="1331651" y="35511"/>
                </a:cubicBezTo>
                <a:cubicBezTo>
                  <a:pt x="1325732" y="29592"/>
                  <a:pt x="1321382" y="21498"/>
                  <a:pt x="1313895" y="17755"/>
                </a:cubicBezTo>
                <a:cubicBezTo>
                  <a:pt x="1305540" y="13577"/>
                  <a:pt x="1238661" y="933"/>
                  <a:pt x="1233996" y="0"/>
                </a:cubicBezTo>
                <a:cubicBezTo>
                  <a:pt x="1069576" y="5304"/>
                  <a:pt x="961931" y="6343"/>
                  <a:pt x="807868" y="17755"/>
                </a:cubicBezTo>
                <a:cubicBezTo>
                  <a:pt x="622759" y="31467"/>
                  <a:pt x="789514" y="19110"/>
                  <a:pt x="674703" y="35511"/>
                </a:cubicBezTo>
                <a:cubicBezTo>
                  <a:pt x="648175" y="39301"/>
                  <a:pt x="621437" y="41429"/>
                  <a:pt x="594804" y="44388"/>
                </a:cubicBezTo>
                <a:cubicBezTo>
                  <a:pt x="533934" y="64679"/>
                  <a:pt x="609471" y="40722"/>
                  <a:pt x="523783" y="62144"/>
                </a:cubicBezTo>
                <a:cubicBezTo>
                  <a:pt x="514705" y="64414"/>
                  <a:pt x="506285" y="68991"/>
                  <a:pt x="497150" y="71021"/>
                </a:cubicBezTo>
                <a:cubicBezTo>
                  <a:pt x="425401" y="86965"/>
                  <a:pt x="464379" y="69651"/>
                  <a:pt x="426128" y="887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3AFABBB9-F046-416A-BF8E-F751996035C9}"/>
              </a:ext>
            </a:extLst>
          </p:cNvPr>
          <p:cNvSpPr/>
          <p:nvPr/>
        </p:nvSpPr>
        <p:spPr>
          <a:xfrm>
            <a:off x="2902791" y="4279037"/>
            <a:ext cx="932362" cy="550415"/>
          </a:xfrm>
          <a:custGeom>
            <a:avLst/>
            <a:gdLst>
              <a:gd name="connsiteX0" fmla="*/ 142250 w 932362"/>
              <a:gd name="connsiteY0" fmla="*/ 124287 h 550415"/>
              <a:gd name="connsiteX1" fmla="*/ 88984 w 932362"/>
              <a:gd name="connsiteY1" fmla="*/ 150920 h 550415"/>
              <a:gd name="connsiteX2" fmla="*/ 62351 w 932362"/>
              <a:gd name="connsiteY2" fmla="*/ 159798 h 550415"/>
              <a:gd name="connsiteX3" fmla="*/ 44595 w 932362"/>
              <a:gd name="connsiteY3" fmla="*/ 177553 h 550415"/>
              <a:gd name="connsiteX4" fmla="*/ 17962 w 932362"/>
              <a:gd name="connsiteY4" fmla="*/ 195309 h 550415"/>
              <a:gd name="connsiteX5" fmla="*/ 207 w 932362"/>
              <a:gd name="connsiteY5" fmla="*/ 248575 h 550415"/>
              <a:gd name="connsiteX6" fmla="*/ 26840 w 932362"/>
              <a:gd name="connsiteY6" fmla="*/ 372862 h 550415"/>
              <a:gd name="connsiteX7" fmla="*/ 80106 w 932362"/>
              <a:gd name="connsiteY7" fmla="*/ 417250 h 550415"/>
              <a:gd name="connsiteX8" fmla="*/ 97861 w 932362"/>
              <a:gd name="connsiteY8" fmla="*/ 443883 h 550415"/>
              <a:gd name="connsiteX9" fmla="*/ 124494 w 932362"/>
              <a:gd name="connsiteY9" fmla="*/ 452761 h 550415"/>
              <a:gd name="connsiteX10" fmla="*/ 151127 w 932362"/>
              <a:gd name="connsiteY10" fmla="*/ 470516 h 550415"/>
              <a:gd name="connsiteX11" fmla="*/ 266537 w 932362"/>
              <a:gd name="connsiteY11" fmla="*/ 497149 h 550415"/>
              <a:gd name="connsiteX12" fmla="*/ 337559 w 932362"/>
              <a:gd name="connsiteY12" fmla="*/ 523782 h 550415"/>
              <a:gd name="connsiteX13" fmla="*/ 586133 w 932362"/>
              <a:gd name="connsiteY13" fmla="*/ 550415 h 550415"/>
              <a:gd name="connsiteX14" fmla="*/ 772564 w 932362"/>
              <a:gd name="connsiteY14" fmla="*/ 532660 h 550415"/>
              <a:gd name="connsiteX15" fmla="*/ 790320 w 932362"/>
              <a:gd name="connsiteY15" fmla="*/ 514905 h 550415"/>
              <a:gd name="connsiteX16" fmla="*/ 816953 w 932362"/>
              <a:gd name="connsiteY16" fmla="*/ 506027 h 550415"/>
              <a:gd name="connsiteX17" fmla="*/ 843586 w 932362"/>
              <a:gd name="connsiteY17" fmla="*/ 488272 h 550415"/>
              <a:gd name="connsiteX18" fmla="*/ 861341 w 932362"/>
              <a:gd name="connsiteY18" fmla="*/ 461639 h 550415"/>
              <a:gd name="connsiteX19" fmla="*/ 879096 w 932362"/>
              <a:gd name="connsiteY19" fmla="*/ 443883 h 550415"/>
              <a:gd name="connsiteX20" fmla="*/ 896852 w 932362"/>
              <a:gd name="connsiteY20" fmla="*/ 390617 h 550415"/>
              <a:gd name="connsiteX21" fmla="*/ 914607 w 932362"/>
              <a:gd name="connsiteY21" fmla="*/ 337351 h 550415"/>
              <a:gd name="connsiteX22" fmla="*/ 923485 w 932362"/>
              <a:gd name="connsiteY22" fmla="*/ 310718 h 550415"/>
              <a:gd name="connsiteX23" fmla="*/ 932362 w 932362"/>
              <a:gd name="connsiteY23" fmla="*/ 275208 h 550415"/>
              <a:gd name="connsiteX24" fmla="*/ 923485 w 932362"/>
              <a:gd name="connsiteY24" fmla="*/ 62144 h 550415"/>
              <a:gd name="connsiteX25" fmla="*/ 905729 w 932362"/>
              <a:gd name="connsiteY25" fmla="*/ 44388 h 550415"/>
              <a:gd name="connsiteX26" fmla="*/ 790320 w 932362"/>
              <a:gd name="connsiteY26" fmla="*/ 0 h 550415"/>
              <a:gd name="connsiteX27" fmla="*/ 532867 w 932362"/>
              <a:gd name="connsiteY27" fmla="*/ 8878 h 550415"/>
              <a:gd name="connsiteX28" fmla="*/ 479601 w 932362"/>
              <a:gd name="connsiteY28" fmla="*/ 26633 h 550415"/>
              <a:gd name="connsiteX29" fmla="*/ 417458 w 932362"/>
              <a:gd name="connsiteY29" fmla="*/ 44388 h 550415"/>
              <a:gd name="connsiteX30" fmla="*/ 364192 w 932362"/>
              <a:gd name="connsiteY30" fmla="*/ 62144 h 550415"/>
              <a:gd name="connsiteX31" fmla="*/ 231026 w 932362"/>
              <a:gd name="connsiteY31" fmla="*/ 71021 h 55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32362" h="550415">
                <a:moveTo>
                  <a:pt x="142250" y="124287"/>
                </a:moveTo>
                <a:cubicBezTo>
                  <a:pt x="124495" y="133165"/>
                  <a:pt x="107124" y="142858"/>
                  <a:pt x="88984" y="150920"/>
                </a:cubicBezTo>
                <a:cubicBezTo>
                  <a:pt x="80433" y="154721"/>
                  <a:pt x="70375" y="154983"/>
                  <a:pt x="62351" y="159798"/>
                </a:cubicBezTo>
                <a:cubicBezTo>
                  <a:pt x="55174" y="164104"/>
                  <a:pt x="51131" y="172324"/>
                  <a:pt x="44595" y="177553"/>
                </a:cubicBezTo>
                <a:cubicBezTo>
                  <a:pt x="36263" y="184218"/>
                  <a:pt x="26840" y="189390"/>
                  <a:pt x="17962" y="195309"/>
                </a:cubicBezTo>
                <a:cubicBezTo>
                  <a:pt x="12044" y="213064"/>
                  <a:pt x="-1860" y="229974"/>
                  <a:pt x="207" y="248575"/>
                </a:cubicBezTo>
                <a:cubicBezTo>
                  <a:pt x="5178" y="293312"/>
                  <a:pt x="2503" y="333923"/>
                  <a:pt x="26840" y="372862"/>
                </a:cubicBezTo>
                <a:cubicBezTo>
                  <a:pt x="39046" y="392392"/>
                  <a:pt x="61698" y="404978"/>
                  <a:pt x="80106" y="417250"/>
                </a:cubicBezTo>
                <a:cubicBezTo>
                  <a:pt x="86024" y="426128"/>
                  <a:pt x="89530" y="437218"/>
                  <a:pt x="97861" y="443883"/>
                </a:cubicBezTo>
                <a:cubicBezTo>
                  <a:pt x="105168" y="449729"/>
                  <a:pt x="116124" y="448576"/>
                  <a:pt x="124494" y="452761"/>
                </a:cubicBezTo>
                <a:cubicBezTo>
                  <a:pt x="134037" y="457533"/>
                  <a:pt x="141100" y="466870"/>
                  <a:pt x="151127" y="470516"/>
                </a:cubicBezTo>
                <a:cubicBezTo>
                  <a:pt x="177309" y="480037"/>
                  <a:pt x="234997" y="490842"/>
                  <a:pt x="266537" y="497149"/>
                </a:cubicBezTo>
                <a:cubicBezTo>
                  <a:pt x="269728" y="498426"/>
                  <a:pt x="325101" y="521584"/>
                  <a:pt x="337559" y="523782"/>
                </a:cubicBezTo>
                <a:cubicBezTo>
                  <a:pt x="450045" y="543633"/>
                  <a:pt x="472622" y="542308"/>
                  <a:pt x="586133" y="550415"/>
                </a:cubicBezTo>
                <a:cubicBezTo>
                  <a:pt x="586663" y="550374"/>
                  <a:pt x="749002" y="539729"/>
                  <a:pt x="772564" y="532660"/>
                </a:cubicBezTo>
                <a:cubicBezTo>
                  <a:pt x="780581" y="530255"/>
                  <a:pt x="783143" y="519211"/>
                  <a:pt x="790320" y="514905"/>
                </a:cubicBezTo>
                <a:cubicBezTo>
                  <a:pt x="798344" y="510090"/>
                  <a:pt x="808583" y="510212"/>
                  <a:pt x="816953" y="506027"/>
                </a:cubicBezTo>
                <a:cubicBezTo>
                  <a:pt x="826496" y="501255"/>
                  <a:pt x="834708" y="494190"/>
                  <a:pt x="843586" y="488272"/>
                </a:cubicBezTo>
                <a:cubicBezTo>
                  <a:pt x="849504" y="479394"/>
                  <a:pt x="854676" y="469971"/>
                  <a:pt x="861341" y="461639"/>
                </a:cubicBezTo>
                <a:cubicBezTo>
                  <a:pt x="866570" y="455103"/>
                  <a:pt x="875353" y="451369"/>
                  <a:pt x="879096" y="443883"/>
                </a:cubicBezTo>
                <a:cubicBezTo>
                  <a:pt x="887466" y="427143"/>
                  <a:pt x="890934" y="408372"/>
                  <a:pt x="896852" y="390617"/>
                </a:cubicBezTo>
                <a:lnTo>
                  <a:pt x="914607" y="337351"/>
                </a:lnTo>
                <a:cubicBezTo>
                  <a:pt x="917566" y="328473"/>
                  <a:pt x="921215" y="319797"/>
                  <a:pt x="923485" y="310718"/>
                </a:cubicBezTo>
                <a:lnTo>
                  <a:pt x="932362" y="275208"/>
                </a:lnTo>
                <a:cubicBezTo>
                  <a:pt x="929403" y="204187"/>
                  <a:pt x="931633" y="132758"/>
                  <a:pt x="923485" y="62144"/>
                </a:cubicBezTo>
                <a:cubicBezTo>
                  <a:pt x="922526" y="53829"/>
                  <a:pt x="912425" y="49410"/>
                  <a:pt x="905729" y="44388"/>
                </a:cubicBezTo>
                <a:cubicBezTo>
                  <a:pt x="844754" y="-1343"/>
                  <a:pt x="864075" y="10537"/>
                  <a:pt x="790320" y="0"/>
                </a:cubicBezTo>
                <a:cubicBezTo>
                  <a:pt x="704502" y="2959"/>
                  <a:pt x="618422" y="1545"/>
                  <a:pt x="532867" y="8878"/>
                </a:cubicBezTo>
                <a:cubicBezTo>
                  <a:pt x="514220" y="10476"/>
                  <a:pt x="497356" y="20715"/>
                  <a:pt x="479601" y="26633"/>
                </a:cubicBezTo>
                <a:cubicBezTo>
                  <a:pt x="390061" y="56480"/>
                  <a:pt x="528974" y="10933"/>
                  <a:pt x="417458" y="44388"/>
                </a:cubicBezTo>
                <a:cubicBezTo>
                  <a:pt x="399531" y="49766"/>
                  <a:pt x="382720" y="59497"/>
                  <a:pt x="364192" y="62144"/>
                </a:cubicBezTo>
                <a:cubicBezTo>
                  <a:pt x="278612" y="74369"/>
                  <a:pt x="322973" y="71021"/>
                  <a:pt x="231026" y="71021"/>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724487E5-728C-4265-9A0A-EACCE8054795}"/>
              </a:ext>
            </a:extLst>
          </p:cNvPr>
          <p:cNvSpPr/>
          <p:nvPr/>
        </p:nvSpPr>
        <p:spPr>
          <a:xfrm>
            <a:off x="3826276" y="4234649"/>
            <a:ext cx="1189607" cy="630314"/>
          </a:xfrm>
          <a:custGeom>
            <a:avLst/>
            <a:gdLst>
              <a:gd name="connsiteX0" fmla="*/ 159798 w 1189607"/>
              <a:gd name="connsiteY0" fmla="*/ 106532 h 630314"/>
              <a:gd name="connsiteX1" fmla="*/ 106532 w 1189607"/>
              <a:gd name="connsiteY1" fmla="*/ 124287 h 630314"/>
              <a:gd name="connsiteX2" fmla="*/ 71021 w 1189607"/>
              <a:gd name="connsiteY2" fmla="*/ 177553 h 630314"/>
              <a:gd name="connsiteX3" fmla="*/ 53266 w 1189607"/>
              <a:gd name="connsiteY3" fmla="*/ 328473 h 630314"/>
              <a:gd name="connsiteX4" fmla="*/ 44388 w 1189607"/>
              <a:gd name="connsiteY4" fmla="*/ 355106 h 630314"/>
              <a:gd name="connsiteX5" fmla="*/ 35510 w 1189607"/>
              <a:gd name="connsiteY5" fmla="*/ 399495 h 630314"/>
              <a:gd name="connsiteX6" fmla="*/ 17755 w 1189607"/>
              <a:gd name="connsiteY6" fmla="*/ 452761 h 630314"/>
              <a:gd name="connsiteX7" fmla="*/ 8877 w 1189607"/>
              <a:gd name="connsiteY7" fmla="*/ 479394 h 630314"/>
              <a:gd name="connsiteX8" fmla="*/ 0 w 1189607"/>
              <a:gd name="connsiteY8" fmla="*/ 514904 h 630314"/>
              <a:gd name="connsiteX9" fmla="*/ 8877 w 1189607"/>
              <a:gd name="connsiteY9" fmla="*/ 594803 h 630314"/>
              <a:gd name="connsiteX10" fmla="*/ 35510 w 1189607"/>
              <a:gd name="connsiteY10" fmla="*/ 612559 h 630314"/>
              <a:gd name="connsiteX11" fmla="*/ 124287 w 1189607"/>
              <a:gd name="connsiteY11" fmla="*/ 621436 h 630314"/>
              <a:gd name="connsiteX12" fmla="*/ 204186 w 1189607"/>
              <a:gd name="connsiteY12" fmla="*/ 630314 h 630314"/>
              <a:gd name="connsiteX13" fmla="*/ 523782 w 1189607"/>
              <a:gd name="connsiteY13" fmla="*/ 621436 h 630314"/>
              <a:gd name="connsiteX14" fmla="*/ 559293 w 1189607"/>
              <a:gd name="connsiteY14" fmla="*/ 612559 h 630314"/>
              <a:gd name="connsiteX15" fmla="*/ 603681 w 1189607"/>
              <a:gd name="connsiteY15" fmla="*/ 603681 h 630314"/>
              <a:gd name="connsiteX16" fmla="*/ 852256 w 1189607"/>
              <a:gd name="connsiteY16" fmla="*/ 594803 h 630314"/>
              <a:gd name="connsiteX17" fmla="*/ 905522 w 1189607"/>
              <a:gd name="connsiteY17" fmla="*/ 585926 h 630314"/>
              <a:gd name="connsiteX18" fmla="*/ 958788 w 1189607"/>
              <a:gd name="connsiteY18" fmla="*/ 568170 h 630314"/>
              <a:gd name="connsiteX19" fmla="*/ 1020932 w 1189607"/>
              <a:gd name="connsiteY19" fmla="*/ 559293 h 630314"/>
              <a:gd name="connsiteX20" fmla="*/ 1136341 w 1189607"/>
              <a:gd name="connsiteY20" fmla="*/ 532660 h 630314"/>
              <a:gd name="connsiteX21" fmla="*/ 1162974 w 1189607"/>
              <a:gd name="connsiteY21" fmla="*/ 523782 h 630314"/>
              <a:gd name="connsiteX22" fmla="*/ 1189607 w 1189607"/>
              <a:gd name="connsiteY22" fmla="*/ 470516 h 630314"/>
              <a:gd name="connsiteX23" fmla="*/ 1162974 w 1189607"/>
              <a:gd name="connsiteY23" fmla="*/ 319596 h 630314"/>
              <a:gd name="connsiteX24" fmla="*/ 1145219 w 1189607"/>
              <a:gd name="connsiteY24" fmla="*/ 292963 h 630314"/>
              <a:gd name="connsiteX25" fmla="*/ 1109708 w 1189607"/>
              <a:gd name="connsiteY25" fmla="*/ 266330 h 630314"/>
              <a:gd name="connsiteX26" fmla="*/ 1047565 w 1189607"/>
              <a:gd name="connsiteY26" fmla="*/ 186431 h 630314"/>
              <a:gd name="connsiteX27" fmla="*/ 1012054 w 1189607"/>
              <a:gd name="connsiteY27" fmla="*/ 142042 h 630314"/>
              <a:gd name="connsiteX28" fmla="*/ 976543 w 1189607"/>
              <a:gd name="connsiteY28" fmla="*/ 124287 h 630314"/>
              <a:gd name="connsiteX29" fmla="*/ 949910 w 1189607"/>
              <a:gd name="connsiteY29" fmla="*/ 106532 h 630314"/>
              <a:gd name="connsiteX30" fmla="*/ 905522 w 1189607"/>
              <a:gd name="connsiteY30" fmla="*/ 71021 h 630314"/>
              <a:gd name="connsiteX31" fmla="*/ 870011 w 1189607"/>
              <a:gd name="connsiteY31" fmla="*/ 44388 h 630314"/>
              <a:gd name="connsiteX32" fmla="*/ 807868 w 1189607"/>
              <a:gd name="connsiteY32" fmla="*/ 17755 h 630314"/>
              <a:gd name="connsiteX33" fmla="*/ 763479 w 1189607"/>
              <a:gd name="connsiteY33" fmla="*/ 8877 h 630314"/>
              <a:gd name="connsiteX34" fmla="*/ 736846 w 1189607"/>
              <a:gd name="connsiteY34" fmla="*/ 0 h 630314"/>
              <a:gd name="connsiteX35" fmla="*/ 461639 w 1189607"/>
              <a:gd name="connsiteY35" fmla="*/ 8877 h 630314"/>
              <a:gd name="connsiteX36" fmla="*/ 426128 w 1189607"/>
              <a:gd name="connsiteY36" fmla="*/ 17755 h 630314"/>
              <a:gd name="connsiteX37" fmla="*/ 381740 w 1189607"/>
              <a:gd name="connsiteY37" fmla="*/ 26633 h 630314"/>
              <a:gd name="connsiteX38" fmla="*/ 301841 w 1189607"/>
              <a:gd name="connsiteY38" fmla="*/ 35510 h 630314"/>
              <a:gd name="connsiteX39" fmla="*/ 275207 w 1189607"/>
              <a:gd name="connsiteY39" fmla="*/ 44388 h 63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9607" h="630314">
                <a:moveTo>
                  <a:pt x="159798" y="106532"/>
                </a:moveTo>
                <a:cubicBezTo>
                  <a:pt x="142043" y="112450"/>
                  <a:pt x="121147" y="112595"/>
                  <a:pt x="106532" y="124287"/>
                </a:cubicBezTo>
                <a:cubicBezTo>
                  <a:pt x="89869" y="137617"/>
                  <a:pt x="71021" y="177553"/>
                  <a:pt x="71021" y="177553"/>
                </a:cubicBezTo>
                <a:cubicBezTo>
                  <a:pt x="48906" y="266012"/>
                  <a:pt x="75346" y="151831"/>
                  <a:pt x="53266" y="328473"/>
                </a:cubicBezTo>
                <a:cubicBezTo>
                  <a:pt x="52105" y="337759"/>
                  <a:pt x="46658" y="346028"/>
                  <a:pt x="44388" y="355106"/>
                </a:cubicBezTo>
                <a:cubicBezTo>
                  <a:pt x="40728" y="369745"/>
                  <a:pt x="39480" y="384937"/>
                  <a:pt x="35510" y="399495"/>
                </a:cubicBezTo>
                <a:cubicBezTo>
                  <a:pt x="30586" y="417551"/>
                  <a:pt x="23673" y="435006"/>
                  <a:pt x="17755" y="452761"/>
                </a:cubicBezTo>
                <a:cubicBezTo>
                  <a:pt x="14796" y="461639"/>
                  <a:pt x="11147" y="470315"/>
                  <a:pt x="8877" y="479394"/>
                </a:cubicBezTo>
                <a:lnTo>
                  <a:pt x="0" y="514904"/>
                </a:lnTo>
                <a:cubicBezTo>
                  <a:pt x="2959" y="541537"/>
                  <a:pt x="-280" y="569619"/>
                  <a:pt x="8877" y="594803"/>
                </a:cubicBezTo>
                <a:cubicBezTo>
                  <a:pt x="12523" y="604830"/>
                  <a:pt x="25113" y="610160"/>
                  <a:pt x="35510" y="612559"/>
                </a:cubicBezTo>
                <a:cubicBezTo>
                  <a:pt x="64488" y="619246"/>
                  <a:pt x="94710" y="618323"/>
                  <a:pt x="124287" y="621436"/>
                </a:cubicBezTo>
                <a:lnTo>
                  <a:pt x="204186" y="630314"/>
                </a:lnTo>
                <a:cubicBezTo>
                  <a:pt x="310718" y="627355"/>
                  <a:pt x="417342" y="626758"/>
                  <a:pt x="523782" y="621436"/>
                </a:cubicBezTo>
                <a:cubicBezTo>
                  <a:pt x="535968" y="620827"/>
                  <a:pt x="547382" y="615206"/>
                  <a:pt x="559293" y="612559"/>
                </a:cubicBezTo>
                <a:cubicBezTo>
                  <a:pt x="574023" y="609286"/>
                  <a:pt x="588620" y="604594"/>
                  <a:pt x="603681" y="603681"/>
                </a:cubicBezTo>
                <a:cubicBezTo>
                  <a:pt x="686440" y="598665"/>
                  <a:pt x="769398" y="597762"/>
                  <a:pt x="852256" y="594803"/>
                </a:cubicBezTo>
                <a:cubicBezTo>
                  <a:pt x="870011" y="591844"/>
                  <a:pt x="888059" y="590292"/>
                  <a:pt x="905522" y="585926"/>
                </a:cubicBezTo>
                <a:cubicBezTo>
                  <a:pt x="923679" y="581387"/>
                  <a:pt x="940260" y="570817"/>
                  <a:pt x="958788" y="568170"/>
                </a:cubicBezTo>
                <a:lnTo>
                  <a:pt x="1020932" y="559293"/>
                </a:lnTo>
                <a:cubicBezTo>
                  <a:pt x="1094049" y="534920"/>
                  <a:pt x="1055670" y="544184"/>
                  <a:pt x="1136341" y="532660"/>
                </a:cubicBezTo>
                <a:cubicBezTo>
                  <a:pt x="1145219" y="529701"/>
                  <a:pt x="1155667" y="529628"/>
                  <a:pt x="1162974" y="523782"/>
                </a:cubicBezTo>
                <a:cubicBezTo>
                  <a:pt x="1178621" y="511265"/>
                  <a:pt x="1183759" y="488063"/>
                  <a:pt x="1189607" y="470516"/>
                </a:cubicBezTo>
                <a:cubicBezTo>
                  <a:pt x="1181983" y="371390"/>
                  <a:pt x="1197208" y="379505"/>
                  <a:pt x="1162974" y="319596"/>
                </a:cubicBezTo>
                <a:cubicBezTo>
                  <a:pt x="1157680" y="310332"/>
                  <a:pt x="1152764" y="300508"/>
                  <a:pt x="1145219" y="292963"/>
                </a:cubicBezTo>
                <a:cubicBezTo>
                  <a:pt x="1134757" y="282501"/>
                  <a:pt x="1121545" y="275208"/>
                  <a:pt x="1109708" y="266330"/>
                </a:cubicBezTo>
                <a:cubicBezTo>
                  <a:pt x="1070013" y="186938"/>
                  <a:pt x="1099308" y="203677"/>
                  <a:pt x="1047565" y="186431"/>
                </a:cubicBezTo>
                <a:cubicBezTo>
                  <a:pt x="1038069" y="172188"/>
                  <a:pt x="1027231" y="152160"/>
                  <a:pt x="1012054" y="142042"/>
                </a:cubicBezTo>
                <a:cubicBezTo>
                  <a:pt x="1001043" y="134701"/>
                  <a:pt x="988033" y="130853"/>
                  <a:pt x="976543" y="124287"/>
                </a:cubicBezTo>
                <a:cubicBezTo>
                  <a:pt x="967279" y="118994"/>
                  <a:pt x="958788" y="112450"/>
                  <a:pt x="949910" y="106532"/>
                </a:cubicBezTo>
                <a:cubicBezTo>
                  <a:pt x="916220" y="55996"/>
                  <a:pt x="951701" y="97409"/>
                  <a:pt x="905522" y="71021"/>
                </a:cubicBezTo>
                <a:cubicBezTo>
                  <a:pt x="892675" y="63680"/>
                  <a:pt x="883001" y="51473"/>
                  <a:pt x="870011" y="44388"/>
                </a:cubicBezTo>
                <a:cubicBezTo>
                  <a:pt x="850226" y="33596"/>
                  <a:pt x="829248" y="24882"/>
                  <a:pt x="807868" y="17755"/>
                </a:cubicBezTo>
                <a:cubicBezTo>
                  <a:pt x="793553" y="12983"/>
                  <a:pt x="778118" y="12537"/>
                  <a:pt x="763479" y="8877"/>
                </a:cubicBezTo>
                <a:cubicBezTo>
                  <a:pt x="754401" y="6607"/>
                  <a:pt x="745724" y="2959"/>
                  <a:pt x="736846" y="0"/>
                </a:cubicBezTo>
                <a:cubicBezTo>
                  <a:pt x="645110" y="2959"/>
                  <a:pt x="553273" y="3641"/>
                  <a:pt x="461639" y="8877"/>
                </a:cubicBezTo>
                <a:cubicBezTo>
                  <a:pt x="449458" y="9573"/>
                  <a:pt x="438039" y="15108"/>
                  <a:pt x="426128" y="17755"/>
                </a:cubicBezTo>
                <a:cubicBezTo>
                  <a:pt x="411398" y="21028"/>
                  <a:pt x="396677" y="24499"/>
                  <a:pt x="381740" y="26633"/>
                </a:cubicBezTo>
                <a:cubicBezTo>
                  <a:pt x="355212" y="30423"/>
                  <a:pt x="328474" y="32551"/>
                  <a:pt x="301841" y="35510"/>
                </a:cubicBezTo>
                <a:lnTo>
                  <a:pt x="275207" y="44388"/>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2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9"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08C9-8E44-437C-A8C3-159919C719C0}"/>
              </a:ext>
            </a:extLst>
          </p:cNvPr>
          <p:cNvSpPr>
            <a:spLocks noGrp="1"/>
          </p:cNvSpPr>
          <p:nvPr>
            <p:ph type="title"/>
          </p:nvPr>
        </p:nvSpPr>
        <p:spPr/>
        <p:txBody>
          <a:bodyPr/>
          <a:lstStyle/>
          <a:p>
            <a:r>
              <a:rPr lang="en-US" dirty="0"/>
              <a:t>Practice Continued</a:t>
            </a:r>
          </a:p>
        </p:txBody>
      </p:sp>
      <p:pic>
        <p:nvPicPr>
          <p:cNvPr id="10" name="Picture 9" descr="A picture containing chart&#10;&#10;Description automatically generated">
            <a:extLst>
              <a:ext uri="{FF2B5EF4-FFF2-40B4-BE49-F238E27FC236}">
                <a16:creationId xmlns:a16="http://schemas.microsoft.com/office/drawing/2014/main" id="{3087E519-A955-4E7F-9007-6AA8051F81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693" b="33463"/>
          <a:stretch/>
        </p:blipFill>
        <p:spPr>
          <a:xfrm>
            <a:off x="517536" y="1704513"/>
            <a:ext cx="5299364" cy="2183906"/>
          </a:xfrm>
          <a:prstGeom prst="rect">
            <a:avLst/>
          </a:prstGeom>
        </p:spPr>
      </p:pic>
      <p:sp>
        <p:nvSpPr>
          <p:cNvPr id="11" name="Freeform: Shape 10">
            <a:extLst>
              <a:ext uri="{FF2B5EF4-FFF2-40B4-BE49-F238E27FC236}">
                <a16:creationId xmlns:a16="http://schemas.microsoft.com/office/drawing/2014/main" id="{EC17628C-57A5-42B1-B795-529B99E777AA}"/>
              </a:ext>
            </a:extLst>
          </p:cNvPr>
          <p:cNvSpPr/>
          <p:nvPr/>
        </p:nvSpPr>
        <p:spPr>
          <a:xfrm>
            <a:off x="1606858" y="1615736"/>
            <a:ext cx="1455938" cy="725883"/>
          </a:xfrm>
          <a:custGeom>
            <a:avLst/>
            <a:gdLst>
              <a:gd name="connsiteX0" fmla="*/ 452761 w 1455938"/>
              <a:gd name="connsiteY0" fmla="*/ 142043 h 725883"/>
              <a:gd name="connsiteX1" fmla="*/ 408373 w 1455938"/>
              <a:gd name="connsiteY1" fmla="*/ 133165 h 725883"/>
              <a:gd name="connsiteX2" fmla="*/ 328474 w 1455938"/>
              <a:gd name="connsiteY2" fmla="*/ 159798 h 725883"/>
              <a:gd name="connsiteX3" fmla="*/ 275208 w 1455938"/>
              <a:gd name="connsiteY3" fmla="*/ 204186 h 725883"/>
              <a:gd name="connsiteX4" fmla="*/ 221942 w 1455938"/>
              <a:gd name="connsiteY4" fmla="*/ 221942 h 725883"/>
              <a:gd name="connsiteX5" fmla="*/ 177554 w 1455938"/>
              <a:gd name="connsiteY5" fmla="*/ 239697 h 725883"/>
              <a:gd name="connsiteX6" fmla="*/ 142043 w 1455938"/>
              <a:gd name="connsiteY6" fmla="*/ 257452 h 725883"/>
              <a:gd name="connsiteX7" fmla="*/ 106532 w 1455938"/>
              <a:gd name="connsiteY7" fmla="*/ 266330 h 725883"/>
              <a:gd name="connsiteX8" fmla="*/ 79899 w 1455938"/>
              <a:gd name="connsiteY8" fmla="*/ 284085 h 725883"/>
              <a:gd name="connsiteX9" fmla="*/ 62144 w 1455938"/>
              <a:gd name="connsiteY9" fmla="*/ 301841 h 725883"/>
              <a:gd name="connsiteX10" fmla="*/ 35511 w 1455938"/>
              <a:gd name="connsiteY10" fmla="*/ 310718 h 725883"/>
              <a:gd name="connsiteX11" fmla="*/ 17756 w 1455938"/>
              <a:gd name="connsiteY11" fmla="*/ 337351 h 725883"/>
              <a:gd name="connsiteX12" fmla="*/ 0 w 1455938"/>
              <a:gd name="connsiteY12" fmla="*/ 443883 h 725883"/>
              <a:gd name="connsiteX13" fmla="*/ 8878 w 1455938"/>
              <a:gd name="connsiteY13" fmla="*/ 577049 h 725883"/>
              <a:gd name="connsiteX14" fmla="*/ 26633 w 1455938"/>
              <a:gd name="connsiteY14" fmla="*/ 630315 h 725883"/>
              <a:gd name="connsiteX15" fmla="*/ 44389 w 1455938"/>
              <a:gd name="connsiteY15" fmla="*/ 648070 h 725883"/>
              <a:gd name="connsiteX16" fmla="*/ 97655 w 1455938"/>
              <a:gd name="connsiteY16" fmla="*/ 665825 h 725883"/>
              <a:gd name="connsiteX17" fmla="*/ 177554 w 1455938"/>
              <a:gd name="connsiteY17" fmla="*/ 683581 h 725883"/>
              <a:gd name="connsiteX18" fmla="*/ 656948 w 1455938"/>
              <a:gd name="connsiteY18" fmla="*/ 710214 h 725883"/>
              <a:gd name="connsiteX19" fmla="*/ 896645 w 1455938"/>
              <a:gd name="connsiteY19" fmla="*/ 719091 h 725883"/>
              <a:gd name="connsiteX20" fmla="*/ 1056443 w 1455938"/>
              <a:gd name="connsiteY20" fmla="*/ 710214 h 725883"/>
              <a:gd name="connsiteX21" fmla="*/ 1127464 w 1455938"/>
              <a:gd name="connsiteY21" fmla="*/ 692458 h 725883"/>
              <a:gd name="connsiteX22" fmla="*/ 1180730 w 1455938"/>
              <a:gd name="connsiteY22" fmla="*/ 683581 h 725883"/>
              <a:gd name="connsiteX23" fmla="*/ 1207363 w 1455938"/>
              <a:gd name="connsiteY23" fmla="*/ 674703 h 725883"/>
              <a:gd name="connsiteX24" fmla="*/ 1278385 w 1455938"/>
              <a:gd name="connsiteY24" fmla="*/ 656948 h 725883"/>
              <a:gd name="connsiteX25" fmla="*/ 1322773 w 1455938"/>
              <a:gd name="connsiteY25" fmla="*/ 630315 h 725883"/>
              <a:gd name="connsiteX26" fmla="*/ 1358284 w 1455938"/>
              <a:gd name="connsiteY26" fmla="*/ 594804 h 725883"/>
              <a:gd name="connsiteX27" fmla="*/ 1384917 w 1455938"/>
              <a:gd name="connsiteY27" fmla="*/ 577049 h 725883"/>
              <a:gd name="connsiteX28" fmla="*/ 1402672 w 1455938"/>
              <a:gd name="connsiteY28" fmla="*/ 523783 h 725883"/>
              <a:gd name="connsiteX29" fmla="*/ 1420427 w 1455938"/>
              <a:gd name="connsiteY29" fmla="*/ 497150 h 725883"/>
              <a:gd name="connsiteX30" fmla="*/ 1429305 w 1455938"/>
              <a:gd name="connsiteY30" fmla="*/ 470516 h 725883"/>
              <a:gd name="connsiteX31" fmla="*/ 1455938 w 1455938"/>
              <a:gd name="connsiteY31" fmla="*/ 372862 h 725883"/>
              <a:gd name="connsiteX32" fmla="*/ 1447061 w 1455938"/>
              <a:gd name="connsiteY32" fmla="*/ 204186 h 725883"/>
              <a:gd name="connsiteX33" fmla="*/ 1438183 w 1455938"/>
              <a:gd name="connsiteY33" fmla="*/ 159798 h 725883"/>
              <a:gd name="connsiteX34" fmla="*/ 1411550 w 1455938"/>
              <a:gd name="connsiteY34" fmla="*/ 124287 h 725883"/>
              <a:gd name="connsiteX35" fmla="*/ 1393794 w 1455938"/>
              <a:gd name="connsiteY35" fmla="*/ 97654 h 725883"/>
              <a:gd name="connsiteX36" fmla="*/ 1331651 w 1455938"/>
              <a:gd name="connsiteY36" fmla="*/ 35511 h 725883"/>
              <a:gd name="connsiteX37" fmla="*/ 1313895 w 1455938"/>
              <a:gd name="connsiteY37" fmla="*/ 17755 h 725883"/>
              <a:gd name="connsiteX38" fmla="*/ 1233996 w 1455938"/>
              <a:gd name="connsiteY38" fmla="*/ 0 h 725883"/>
              <a:gd name="connsiteX39" fmla="*/ 807868 w 1455938"/>
              <a:gd name="connsiteY39" fmla="*/ 17755 h 725883"/>
              <a:gd name="connsiteX40" fmla="*/ 674703 w 1455938"/>
              <a:gd name="connsiteY40" fmla="*/ 35511 h 725883"/>
              <a:gd name="connsiteX41" fmla="*/ 594804 w 1455938"/>
              <a:gd name="connsiteY41" fmla="*/ 44388 h 725883"/>
              <a:gd name="connsiteX42" fmla="*/ 523783 w 1455938"/>
              <a:gd name="connsiteY42" fmla="*/ 62144 h 725883"/>
              <a:gd name="connsiteX43" fmla="*/ 497150 w 1455938"/>
              <a:gd name="connsiteY43" fmla="*/ 71021 h 725883"/>
              <a:gd name="connsiteX44" fmla="*/ 426128 w 1455938"/>
              <a:gd name="connsiteY44" fmla="*/ 88777 h 7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455938" h="725883">
                <a:moveTo>
                  <a:pt x="452761" y="142043"/>
                </a:moveTo>
                <a:cubicBezTo>
                  <a:pt x="437965" y="139084"/>
                  <a:pt x="423462" y="133165"/>
                  <a:pt x="408373" y="133165"/>
                </a:cubicBezTo>
                <a:cubicBezTo>
                  <a:pt x="383364" y="133165"/>
                  <a:pt x="349103" y="145358"/>
                  <a:pt x="328474" y="159798"/>
                </a:cubicBezTo>
                <a:cubicBezTo>
                  <a:pt x="309540" y="173052"/>
                  <a:pt x="295172" y="192540"/>
                  <a:pt x="275208" y="204186"/>
                </a:cubicBezTo>
                <a:cubicBezTo>
                  <a:pt x="259042" y="213616"/>
                  <a:pt x="239531" y="215546"/>
                  <a:pt x="221942" y="221942"/>
                </a:cubicBezTo>
                <a:cubicBezTo>
                  <a:pt x="206966" y="227388"/>
                  <a:pt x="192116" y="233225"/>
                  <a:pt x="177554" y="239697"/>
                </a:cubicBezTo>
                <a:cubicBezTo>
                  <a:pt x="165460" y="245072"/>
                  <a:pt x="154434" y="252805"/>
                  <a:pt x="142043" y="257452"/>
                </a:cubicBezTo>
                <a:cubicBezTo>
                  <a:pt x="130619" y="261736"/>
                  <a:pt x="118369" y="263371"/>
                  <a:pt x="106532" y="266330"/>
                </a:cubicBezTo>
                <a:cubicBezTo>
                  <a:pt x="97654" y="272248"/>
                  <a:pt x="88230" y="277420"/>
                  <a:pt x="79899" y="284085"/>
                </a:cubicBezTo>
                <a:cubicBezTo>
                  <a:pt x="73363" y="289314"/>
                  <a:pt x="69321" y="297535"/>
                  <a:pt x="62144" y="301841"/>
                </a:cubicBezTo>
                <a:cubicBezTo>
                  <a:pt x="54120" y="306656"/>
                  <a:pt x="44389" y="307759"/>
                  <a:pt x="35511" y="310718"/>
                </a:cubicBezTo>
                <a:cubicBezTo>
                  <a:pt x="29593" y="319596"/>
                  <a:pt x="21959" y="327544"/>
                  <a:pt x="17756" y="337351"/>
                </a:cubicBezTo>
                <a:cubicBezTo>
                  <a:pt x="7404" y="361505"/>
                  <a:pt x="1958" y="428220"/>
                  <a:pt x="0" y="443883"/>
                </a:cubicBezTo>
                <a:cubicBezTo>
                  <a:pt x="2959" y="488272"/>
                  <a:pt x="2587" y="533009"/>
                  <a:pt x="8878" y="577049"/>
                </a:cubicBezTo>
                <a:cubicBezTo>
                  <a:pt x="11525" y="595577"/>
                  <a:pt x="13399" y="617081"/>
                  <a:pt x="26633" y="630315"/>
                </a:cubicBezTo>
                <a:cubicBezTo>
                  <a:pt x="32552" y="636233"/>
                  <a:pt x="36903" y="644327"/>
                  <a:pt x="44389" y="648070"/>
                </a:cubicBezTo>
                <a:cubicBezTo>
                  <a:pt x="61129" y="656440"/>
                  <a:pt x="79498" y="661286"/>
                  <a:pt x="97655" y="665825"/>
                </a:cubicBezTo>
                <a:cubicBezTo>
                  <a:pt x="147804" y="678363"/>
                  <a:pt x="121201" y="672310"/>
                  <a:pt x="177554" y="683581"/>
                </a:cubicBezTo>
                <a:cubicBezTo>
                  <a:pt x="345946" y="767777"/>
                  <a:pt x="194073" y="698192"/>
                  <a:pt x="656948" y="710214"/>
                </a:cubicBezTo>
                <a:cubicBezTo>
                  <a:pt x="736875" y="712290"/>
                  <a:pt x="816746" y="716132"/>
                  <a:pt x="896645" y="719091"/>
                </a:cubicBezTo>
                <a:cubicBezTo>
                  <a:pt x="949911" y="716132"/>
                  <a:pt x="1003295" y="714835"/>
                  <a:pt x="1056443" y="710214"/>
                </a:cubicBezTo>
                <a:cubicBezTo>
                  <a:pt x="1119482" y="704732"/>
                  <a:pt x="1080640" y="702863"/>
                  <a:pt x="1127464" y="692458"/>
                </a:cubicBezTo>
                <a:cubicBezTo>
                  <a:pt x="1145036" y="688553"/>
                  <a:pt x="1162975" y="686540"/>
                  <a:pt x="1180730" y="683581"/>
                </a:cubicBezTo>
                <a:cubicBezTo>
                  <a:pt x="1189608" y="680622"/>
                  <a:pt x="1198335" y="677165"/>
                  <a:pt x="1207363" y="674703"/>
                </a:cubicBezTo>
                <a:cubicBezTo>
                  <a:pt x="1230906" y="668282"/>
                  <a:pt x="1278385" y="656948"/>
                  <a:pt x="1278385" y="656948"/>
                </a:cubicBezTo>
                <a:cubicBezTo>
                  <a:pt x="1343981" y="591348"/>
                  <a:pt x="1242110" y="687931"/>
                  <a:pt x="1322773" y="630315"/>
                </a:cubicBezTo>
                <a:cubicBezTo>
                  <a:pt x="1336395" y="620585"/>
                  <a:pt x="1346447" y="606641"/>
                  <a:pt x="1358284" y="594804"/>
                </a:cubicBezTo>
                <a:cubicBezTo>
                  <a:pt x="1365829" y="587259"/>
                  <a:pt x="1376039" y="582967"/>
                  <a:pt x="1384917" y="577049"/>
                </a:cubicBezTo>
                <a:cubicBezTo>
                  <a:pt x="1390835" y="559294"/>
                  <a:pt x="1392291" y="539356"/>
                  <a:pt x="1402672" y="523783"/>
                </a:cubicBezTo>
                <a:cubicBezTo>
                  <a:pt x="1408590" y="514905"/>
                  <a:pt x="1415655" y="506693"/>
                  <a:pt x="1420427" y="497150"/>
                </a:cubicBezTo>
                <a:cubicBezTo>
                  <a:pt x="1424612" y="488780"/>
                  <a:pt x="1426843" y="479544"/>
                  <a:pt x="1429305" y="470516"/>
                </a:cubicBezTo>
                <a:cubicBezTo>
                  <a:pt x="1459347" y="360366"/>
                  <a:pt x="1435504" y="434169"/>
                  <a:pt x="1455938" y="372862"/>
                </a:cubicBezTo>
                <a:cubicBezTo>
                  <a:pt x="1452979" y="316637"/>
                  <a:pt x="1451737" y="260295"/>
                  <a:pt x="1447061" y="204186"/>
                </a:cubicBezTo>
                <a:cubicBezTo>
                  <a:pt x="1445808" y="189149"/>
                  <a:pt x="1444311" y="173587"/>
                  <a:pt x="1438183" y="159798"/>
                </a:cubicBezTo>
                <a:cubicBezTo>
                  <a:pt x="1432174" y="146277"/>
                  <a:pt x="1420150" y="136327"/>
                  <a:pt x="1411550" y="124287"/>
                </a:cubicBezTo>
                <a:cubicBezTo>
                  <a:pt x="1405348" y="115605"/>
                  <a:pt x="1399713" y="106532"/>
                  <a:pt x="1393794" y="97654"/>
                </a:cubicBezTo>
                <a:cubicBezTo>
                  <a:pt x="1373708" y="37390"/>
                  <a:pt x="1402878" y="106738"/>
                  <a:pt x="1331651" y="35511"/>
                </a:cubicBezTo>
                <a:cubicBezTo>
                  <a:pt x="1325732" y="29592"/>
                  <a:pt x="1321382" y="21498"/>
                  <a:pt x="1313895" y="17755"/>
                </a:cubicBezTo>
                <a:cubicBezTo>
                  <a:pt x="1305540" y="13577"/>
                  <a:pt x="1238661" y="933"/>
                  <a:pt x="1233996" y="0"/>
                </a:cubicBezTo>
                <a:cubicBezTo>
                  <a:pt x="1069576" y="5304"/>
                  <a:pt x="961931" y="6343"/>
                  <a:pt x="807868" y="17755"/>
                </a:cubicBezTo>
                <a:cubicBezTo>
                  <a:pt x="622759" y="31467"/>
                  <a:pt x="789514" y="19110"/>
                  <a:pt x="674703" y="35511"/>
                </a:cubicBezTo>
                <a:cubicBezTo>
                  <a:pt x="648175" y="39301"/>
                  <a:pt x="621437" y="41429"/>
                  <a:pt x="594804" y="44388"/>
                </a:cubicBezTo>
                <a:cubicBezTo>
                  <a:pt x="533934" y="64679"/>
                  <a:pt x="609471" y="40722"/>
                  <a:pt x="523783" y="62144"/>
                </a:cubicBezTo>
                <a:cubicBezTo>
                  <a:pt x="514705" y="64414"/>
                  <a:pt x="506285" y="68991"/>
                  <a:pt x="497150" y="71021"/>
                </a:cubicBezTo>
                <a:cubicBezTo>
                  <a:pt x="425401" y="86965"/>
                  <a:pt x="464379" y="69651"/>
                  <a:pt x="426128" y="8877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Shape 11">
            <a:extLst>
              <a:ext uri="{FF2B5EF4-FFF2-40B4-BE49-F238E27FC236}">
                <a16:creationId xmlns:a16="http://schemas.microsoft.com/office/drawing/2014/main" id="{5008A61A-32FF-4F0D-BA06-F85178407E76}"/>
              </a:ext>
            </a:extLst>
          </p:cNvPr>
          <p:cNvSpPr/>
          <p:nvPr/>
        </p:nvSpPr>
        <p:spPr>
          <a:xfrm>
            <a:off x="2742993" y="2263806"/>
            <a:ext cx="932362" cy="550415"/>
          </a:xfrm>
          <a:custGeom>
            <a:avLst/>
            <a:gdLst>
              <a:gd name="connsiteX0" fmla="*/ 142250 w 932362"/>
              <a:gd name="connsiteY0" fmla="*/ 124287 h 550415"/>
              <a:gd name="connsiteX1" fmla="*/ 88984 w 932362"/>
              <a:gd name="connsiteY1" fmla="*/ 150920 h 550415"/>
              <a:gd name="connsiteX2" fmla="*/ 62351 w 932362"/>
              <a:gd name="connsiteY2" fmla="*/ 159798 h 550415"/>
              <a:gd name="connsiteX3" fmla="*/ 44595 w 932362"/>
              <a:gd name="connsiteY3" fmla="*/ 177553 h 550415"/>
              <a:gd name="connsiteX4" fmla="*/ 17962 w 932362"/>
              <a:gd name="connsiteY4" fmla="*/ 195309 h 550415"/>
              <a:gd name="connsiteX5" fmla="*/ 207 w 932362"/>
              <a:gd name="connsiteY5" fmla="*/ 248575 h 550415"/>
              <a:gd name="connsiteX6" fmla="*/ 26840 w 932362"/>
              <a:gd name="connsiteY6" fmla="*/ 372862 h 550415"/>
              <a:gd name="connsiteX7" fmla="*/ 80106 w 932362"/>
              <a:gd name="connsiteY7" fmla="*/ 417250 h 550415"/>
              <a:gd name="connsiteX8" fmla="*/ 97861 w 932362"/>
              <a:gd name="connsiteY8" fmla="*/ 443883 h 550415"/>
              <a:gd name="connsiteX9" fmla="*/ 124494 w 932362"/>
              <a:gd name="connsiteY9" fmla="*/ 452761 h 550415"/>
              <a:gd name="connsiteX10" fmla="*/ 151127 w 932362"/>
              <a:gd name="connsiteY10" fmla="*/ 470516 h 550415"/>
              <a:gd name="connsiteX11" fmla="*/ 266537 w 932362"/>
              <a:gd name="connsiteY11" fmla="*/ 497149 h 550415"/>
              <a:gd name="connsiteX12" fmla="*/ 337559 w 932362"/>
              <a:gd name="connsiteY12" fmla="*/ 523782 h 550415"/>
              <a:gd name="connsiteX13" fmla="*/ 586133 w 932362"/>
              <a:gd name="connsiteY13" fmla="*/ 550415 h 550415"/>
              <a:gd name="connsiteX14" fmla="*/ 772564 w 932362"/>
              <a:gd name="connsiteY14" fmla="*/ 532660 h 550415"/>
              <a:gd name="connsiteX15" fmla="*/ 790320 w 932362"/>
              <a:gd name="connsiteY15" fmla="*/ 514905 h 550415"/>
              <a:gd name="connsiteX16" fmla="*/ 816953 w 932362"/>
              <a:gd name="connsiteY16" fmla="*/ 506027 h 550415"/>
              <a:gd name="connsiteX17" fmla="*/ 843586 w 932362"/>
              <a:gd name="connsiteY17" fmla="*/ 488272 h 550415"/>
              <a:gd name="connsiteX18" fmla="*/ 861341 w 932362"/>
              <a:gd name="connsiteY18" fmla="*/ 461639 h 550415"/>
              <a:gd name="connsiteX19" fmla="*/ 879096 w 932362"/>
              <a:gd name="connsiteY19" fmla="*/ 443883 h 550415"/>
              <a:gd name="connsiteX20" fmla="*/ 896852 w 932362"/>
              <a:gd name="connsiteY20" fmla="*/ 390617 h 550415"/>
              <a:gd name="connsiteX21" fmla="*/ 914607 w 932362"/>
              <a:gd name="connsiteY21" fmla="*/ 337351 h 550415"/>
              <a:gd name="connsiteX22" fmla="*/ 923485 w 932362"/>
              <a:gd name="connsiteY22" fmla="*/ 310718 h 550415"/>
              <a:gd name="connsiteX23" fmla="*/ 932362 w 932362"/>
              <a:gd name="connsiteY23" fmla="*/ 275208 h 550415"/>
              <a:gd name="connsiteX24" fmla="*/ 923485 w 932362"/>
              <a:gd name="connsiteY24" fmla="*/ 62144 h 550415"/>
              <a:gd name="connsiteX25" fmla="*/ 905729 w 932362"/>
              <a:gd name="connsiteY25" fmla="*/ 44388 h 550415"/>
              <a:gd name="connsiteX26" fmla="*/ 790320 w 932362"/>
              <a:gd name="connsiteY26" fmla="*/ 0 h 550415"/>
              <a:gd name="connsiteX27" fmla="*/ 532867 w 932362"/>
              <a:gd name="connsiteY27" fmla="*/ 8878 h 550415"/>
              <a:gd name="connsiteX28" fmla="*/ 479601 w 932362"/>
              <a:gd name="connsiteY28" fmla="*/ 26633 h 550415"/>
              <a:gd name="connsiteX29" fmla="*/ 417458 w 932362"/>
              <a:gd name="connsiteY29" fmla="*/ 44388 h 550415"/>
              <a:gd name="connsiteX30" fmla="*/ 364192 w 932362"/>
              <a:gd name="connsiteY30" fmla="*/ 62144 h 550415"/>
              <a:gd name="connsiteX31" fmla="*/ 231026 w 932362"/>
              <a:gd name="connsiteY31" fmla="*/ 71021 h 55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32362" h="550415">
                <a:moveTo>
                  <a:pt x="142250" y="124287"/>
                </a:moveTo>
                <a:cubicBezTo>
                  <a:pt x="124495" y="133165"/>
                  <a:pt x="107124" y="142858"/>
                  <a:pt x="88984" y="150920"/>
                </a:cubicBezTo>
                <a:cubicBezTo>
                  <a:pt x="80433" y="154721"/>
                  <a:pt x="70375" y="154983"/>
                  <a:pt x="62351" y="159798"/>
                </a:cubicBezTo>
                <a:cubicBezTo>
                  <a:pt x="55174" y="164104"/>
                  <a:pt x="51131" y="172324"/>
                  <a:pt x="44595" y="177553"/>
                </a:cubicBezTo>
                <a:cubicBezTo>
                  <a:pt x="36263" y="184218"/>
                  <a:pt x="26840" y="189390"/>
                  <a:pt x="17962" y="195309"/>
                </a:cubicBezTo>
                <a:cubicBezTo>
                  <a:pt x="12044" y="213064"/>
                  <a:pt x="-1860" y="229974"/>
                  <a:pt x="207" y="248575"/>
                </a:cubicBezTo>
                <a:cubicBezTo>
                  <a:pt x="5178" y="293312"/>
                  <a:pt x="2503" y="333923"/>
                  <a:pt x="26840" y="372862"/>
                </a:cubicBezTo>
                <a:cubicBezTo>
                  <a:pt x="39046" y="392392"/>
                  <a:pt x="61698" y="404978"/>
                  <a:pt x="80106" y="417250"/>
                </a:cubicBezTo>
                <a:cubicBezTo>
                  <a:pt x="86024" y="426128"/>
                  <a:pt x="89530" y="437218"/>
                  <a:pt x="97861" y="443883"/>
                </a:cubicBezTo>
                <a:cubicBezTo>
                  <a:pt x="105168" y="449729"/>
                  <a:pt x="116124" y="448576"/>
                  <a:pt x="124494" y="452761"/>
                </a:cubicBezTo>
                <a:cubicBezTo>
                  <a:pt x="134037" y="457533"/>
                  <a:pt x="141100" y="466870"/>
                  <a:pt x="151127" y="470516"/>
                </a:cubicBezTo>
                <a:cubicBezTo>
                  <a:pt x="177309" y="480037"/>
                  <a:pt x="234997" y="490842"/>
                  <a:pt x="266537" y="497149"/>
                </a:cubicBezTo>
                <a:cubicBezTo>
                  <a:pt x="269728" y="498426"/>
                  <a:pt x="325101" y="521584"/>
                  <a:pt x="337559" y="523782"/>
                </a:cubicBezTo>
                <a:cubicBezTo>
                  <a:pt x="450045" y="543633"/>
                  <a:pt x="472622" y="542308"/>
                  <a:pt x="586133" y="550415"/>
                </a:cubicBezTo>
                <a:cubicBezTo>
                  <a:pt x="586663" y="550374"/>
                  <a:pt x="749002" y="539729"/>
                  <a:pt x="772564" y="532660"/>
                </a:cubicBezTo>
                <a:cubicBezTo>
                  <a:pt x="780581" y="530255"/>
                  <a:pt x="783143" y="519211"/>
                  <a:pt x="790320" y="514905"/>
                </a:cubicBezTo>
                <a:cubicBezTo>
                  <a:pt x="798344" y="510090"/>
                  <a:pt x="808583" y="510212"/>
                  <a:pt x="816953" y="506027"/>
                </a:cubicBezTo>
                <a:cubicBezTo>
                  <a:pt x="826496" y="501255"/>
                  <a:pt x="834708" y="494190"/>
                  <a:pt x="843586" y="488272"/>
                </a:cubicBezTo>
                <a:cubicBezTo>
                  <a:pt x="849504" y="479394"/>
                  <a:pt x="854676" y="469971"/>
                  <a:pt x="861341" y="461639"/>
                </a:cubicBezTo>
                <a:cubicBezTo>
                  <a:pt x="866570" y="455103"/>
                  <a:pt x="875353" y="451369"/>
                  <a:pt x="879096" y="443883"/>
                </a:cubicBezTo>
                <a:cubicBezTo>
                  <a:pt x="887466" y="427143"/>
                  <a:pt x="890934" y="408372"/>
                  <a:pt x="896852" y="390617"/>
                </a:cubicBezTo>
                <a:lnTo>
                  <a:pt x="914607" y="337351"/>
                </a:lnTo>
                <a:cubicBezTo>
                  <a:pt x="917566" y="328473"/>
                  <a:pt x="921215" y="319797"/>
                  <a:pt x="923485" y="310718"/>
                </a:cubicBezTo>
                <a:lnTo>
                  <a:pt x="932362" y="275208"/>
                </a:lnTo>
                <a:cubicBezTo>
                  <a:pt x="929403" y="204187"/>
                  <a:pt x="931633" y="132758"/>
                  <a:pt x="923485" y="62144"/>
                </a:cubicBezTo>
                <a:cubicBezTo>
                  <a:pt x="922526" y="53829"/>
                  <a:pt x="912425" y="49410"/>
                  <a:pt x="905729" y="44388"/>
                </a:cubicBezTo>
                <a:cubicBezTo>
                  <a:pt x="844754" y="-1343"/>
                  <a:pt x="864075" y="10537"/>
                  <a:pt x="790320" y="0"/>
                </a:cubicBezTo>
                <a:cubicBezTo>
                  <a:pt x="704502" y="2959"/>
                  <a:pt x="618422" y="1545"/>
                  <a:pt x="532867" y="8878"/>
                </a:cubicBezTo>
                <a:cubicBezTo>
                  <a:pt x="514220" y="10476"/>
                  <a:pt x="497356" y="20715"/>
                  <a:pt x="479601" y="26633"/>
                </a:cubicBezTo>
                <a:cubicBezTo>
                  <a:pt x="390061" y="56480"/>
                  <a:pt x="528974" y="10933"/>
                  <a:pt x="417458" y="44388"/>
                </a:cubicBezTo>
                <a:cubicBezTo>
                  <a:pt x="399531" y="49766"/>
                  <a:pt x="382720" y="59497"/>
                  <a:pt x="364192" y="62144"/>
                </a:cubicBezTo>
                <a:cubicBezTo>
                  <a:pt x="278612" y="74369"/>
                  <a:pt x="322973" y="71021"/>
                  <a:pt x="231026" y="71021"/>
                </a:cubicBezTo>
              </a:path>
            </a:pathLst>
          </a:cu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19B1B16F-1193-4813-A2FA-31AD649D4B4A}"/>
              </a:ext>
            </a:extLst>
          </p:cNvPr>
          <p:cNvSpPr/>
          <p:nvPr/>
        </p:nvSpPr>
        <p:spPr>
          <a:xfrm>
            <a:off x="3666478" y="2219418"/>
            <a:ext cx="1189607" cy="630314"/>
          </a:xfrm>
          <a:custGeom>
            <a:avLst/>
            <a:gdLst>
              <a:gd name="connsiteX0" fmla="*/ 159798 w 1189607"/>
              <a:gd name="connsiteY0" fmla="*/ 106532 h 630314"/>
              <a:gd name="connsiteX1" fmla="*/ 106532 w 1189607"/>
              <a:gd name="connsiteY1" fmla="*/ 124287 h 630314"/>
              <a:gd name="connsiteX2" fmla="*/ 71021 w 1189607"/>
              <a:gd name="connsiteY2" fmla="*/ 177553 h 630314"/>
              <a:gd name="connsiteX3" fmla="*/ 53266 w 1189607"/>
              <a:gd name="connsiteY3" fmla="*/ 328473 h 630314"/>
              <a:gd name="connsiteX4" fmla="*/ 44388 w 1189607"/>
              <a:gd name="connsiteY4" fmla="*/ 355106 h 630314"/>
              <a:gd name="connsiteX5" fmla="*/ 35510 w 1189607"/>
              <a:gd name="connsiteY5" fmla="*/ 399495 h 630314"/>
              <a:gd name="connsiteX6" fmla="*/ 17755 w 1189607"/>
              <a:gd name="connsiteY6" fmla="*/ 452761 h 630314"/>
              <a:gd name="connsiteX7" fmla="*/ 8877 w 1189607"/>
              <a:gd name="connsiteY7" fmla="*/ 479394 h 630314"/>
              <a:gd name="connsiteX8" fmla="*/ 0 w 1189607"/>
              <a:gd name="connsiteY8" fmla="*/ 514904 h 630314"/>
              <a:gd name="connsiteX9" fmla="*/ 8877 w 1189607"/>
              <a:gd name="connsiteY9" fmla="*/ 594803 h 630314"/>
              <a:gd name="connsiteX10" fmla="*/ 35510 w 1189607"/>
              <a:gd name="connsiteY10" fmla="*/ 612559 h 630314"/>
              <a:gd name="connsiteX11" fmla="*/ 124287 w 1189607"/>
              <a:gd name="connsiteY11" fmla="*/ 621436 h 630314"/>
              <a:gd name="connsiteX12" fmla="*/ 204186 w 1189607"/>
              <a:gd name="connsiteY12" fmla="*/ 630314 h 630314"/>
              <a:gd name="connsiteX13" fmla="*/ 523782 w 1189607"/>
              <a:gd name="connsiteY13" fmla="*/ 621436 h 630314"/>
              <a:gd name="connsiteX14" fmla="*/ 559293 w 1189607"/>
              <a:gd name="connsiteY14" fmla="*/ 612559 h 630314"/>
              <a:gd name="connsiteX15" fmla="*/ 603681 w 1189607"/>
              <a:gd name="connsiteY15" fmla="*/ 603681 h 630314"/>
              <a:gd name="connsiteX16" fmla="*/ 852256 w 1189607"/>
              <a:gd name="connsiteY16" fmla="*/ 594803 h 630314"/>
              <a:gd name="connsiteX17" fmla="*/ 905522 w 1189607"/>
              <a:gd name="connsiteY17" fmla="*/ 585926 h 630314"/>
              <a:gd name="connsiteX18" fmla="*/ 958788 w 1189607"/>
              <a:gd name="connsiteY18" fmla="*/ 568170 h 630314"/>
              <a:gd name="connsiteX19" fmla="*/ 1020932 w 1189607"/>
              <a:gd name="connsiteY19" fmla="*/ 559293 h 630314"/>
              <a:gd name="connsiteX20" fmla="*/ 1136341 w 1189607"/>
              <a:gd name="connsiteY20" fmla="*/ 532660 h 630314"/>
              <a:gd name="connsiteX21" fmla="*/ 1162974 w 1189607"/>
              <a:gd name="connsiteY21" fmla="*/ 523782 h 630314"/>
              <a:gd name="connsiteX22" fmla="*/ 1189607 w 1189607"/>
              <a:gd name="connsiteY22" fmla="*/ 470516 h 630314"/>
              <a:gd name="connsiteX23" fmla="*/ 1162974 w 1189607"/>
              <a:gd name="connsiteY23" fmla="*/ 319596 h 630314"/>
              <a:gd name="connsiteX24" fmla="*/ 1145219 w 1189607"/>
              <a:gd name="connsiteY24" fmla="*/ 292963 h 630314"/>
              <a:gd name="connsiteX25" fmla="*/ 1109708 w 1189607"/>
              <a:gd name="connsiteY25" fmla="*/ 266330 h 630314"/>
              <a:gd name="connsiteX26" fmla="*/ 1047565 w 1189607"/>
              <a:gd name="connsiteY26" fmla="*/ 186431 h 630314"/>
              <a:gd name="connsiteX27" fmla="*/ 1012054 w 1189607"/>
              <a:gd name="connsiteY27" fmla="*/ 142042 h 630314"/>
              <a:gd name="connsiteX28" fmla="*/ 976543 w 1189607"/>
              <a:gd name="connsiteY28" fmla="*/ 124287 h 630314"/>
              <a:gd name="connsiteX29" fmla="*/ 949910 w 1189607"/>
              <a:gd name="connsiteY29" fmla="*/ 106532 h 630314"/>
              <a:gd name="connsiteX30" fmla="*/ 905522 w 1189607"/>
              <a:gd name="connsiteY30" fmla="*/ 71021 h 630314"/>
              <a:gd name="connsiteX31" fmla="*/ 870011 w 1189607"/>
              <a:gd name="connsiteY31" fmla="*/ 44388 h 630314"/>
              <a:gd name="connsiteX32" fmla="*/ 807868 w 1189607"/>
              <a:gd name="connsiteY32" fmla="*/ 17755 h 630314"/>
              <a:gd name="connsiteX33" fmla="*/ 763479 w 1189607"/>
              <a:gd name="connsiteY33" fmla="*/ 8877 h 630314"/>
              <a:gd name="connsiteX34" fmla="*/ 736846 w 1189607"/>
              <a:gd name="connsiteY34" fmla="*/ 0 h 630314"/>
              <a:gd name="connsiteX35" fmla="*/ 461639 w 1189607"/>
              <a:gd name="connsiteY35" fmla="*/ 8877 h 630314"/>
              <a:gd name="connsiteX36" fmla="*/ 426128 w 1189607"/>
              <a:gd name="connsiteY36" fmla="*/ 17755 h 630314"/>
              <a:gd name="connsiteX37" fmla="*/ 381740 w 1189607"/>
              <a:gd name="connsiteY37" fmla="*/ 26633 h 630314"/>
              <a:gd name="connsiteX38" fmla="*/ 301841 w 1189607"/>
              <a:gd name="connsiteY38" fmla="*/ 35510 h 630314"/>
              <a:gd name="connsiteX39" fmla="*/ 275207 w 1189607"/>
              <a:gd name="connsiteY39" fmla="*/ 44388 h 63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89607" h="630314">
                <a:moveTo>
                  <a:pt x="159798" y="106532"/>
                </a:moveTo>
                <a:cubicBezTo>
                  <a:pt x="142043" y="112450"/>
                  <a:pt x="121147" y="112595"/>
                  <a:pt x="106532" y="124287"/>
                </a:cubicBezTo>
                <a:cubicBezTo>
                  <a:pt x="89869" y="137617"/>
                  <a:pt x="71021" y="177553"/>
                  <a:pt x="71021" y="177553"/>
                </a:cubicBezTo>
                <a:cubicBezTo>
                  <a:pt x="48906" y="266012"/>
                  <a:pt x="75346" y="151831"/>
                  <a:pt x="53266" y="328473"/>
                </a:cubicBezTo>
                <a:cubicBezTo>
                  <a:pt x="52105" y="337759"/>
                  <a:pt x="46658" y="346028"/>
                  <a:pt x="44388" y="355106"/>
                </a:cubicBezTo>
                <a:cubicBezTo>
                  <a:pt x="40728" y="369745"/>
                  <a:pt x="39480" y="384937"/>
                  <a:pt x="35510" y="399495"/>
                </a:cubicBezTo>
                <a:cubicBezTo>
                  <a:pt x="30586" y="417551"/>
                  <a:pt x="23673" y="435006"/>
                  <a:pt x="17755" y="452761"/>
                </a:cubicBezTo>
                <a:cubicBezTo>
                  <a:pt x="14796" y="461639"/>
                  <a:pt x="11147" y="470315"/>
                  <a:pt x="8877" y="479394"/>
                </a:cubicBezTo>
                <a:lnTo>
                  <a:pt x="0" y="514904"/>
                </a:lnTo>
                <a:cubicBezTo>
                  <a:pt x="2959" y="541537"/>
                  <a:pt x="-280" y="569619"/>
                  <a:pt x="8877" y="594803"/>
                </a:cubicBezTo>
                <a:cubicBezTo>
                  <a:pt x="12523" y="604830"/>
                  <a:pt x="25113" y="610160"/>
                  <a:pt x="35510" y="612559"/>
                </a:cubicBezTo>
                <a:cubicBezTo>
                  <a:pt x="64488" y="619246"/>
                  <a:pt x="94710" y="618323"/>
                  <a:pt x="124287" y="621436"/>
                </a:cubicBezTo>
                <a:lnTo>
                  <a:pt x="204186" y="630314"/>
                </a:lnTo>
                <a:cubicBezTo>
                  <a:pt x="310718" y="627355"/>
                  <a:pt x="417342" y="626758"/>
                  <a:pt x="523782" y="621436"/>
                </a:cubicBezTo>
                <a:cubicBezTo>
                  <a:pt x="535968" y="620827"/>
                  <a:pt x="547382" y="615206"/>
                  <a:pt x="559293" y="612559"/>
                </a:cubicBezTo>
                <a:cubicBezTo>
                  <a:pt x="574023" y="609286"/>
                  <a:pt x="588620" y="604594"/>
                  <a:pt x="603681" y="603681"/>
                </a:cubicBezTo>
                <a:cubicBezTo>
                  <a:pt x="686440" y="598665"/>
                  <a:pt x="769398" y="597762"/>
                  <a:pt x="852256" y="594803"/>
                </a:cubicBezTo>
                <a:cubicBezTo>
                  <a:pt x="870011" y="591844"/>
                  <a:pt x="888059" y="590292"/>
                  <a:pt x="905522" y="585926"/>
                </a:cubicBezTo>
                <a:cubicBezTo>
                  <a:pt x="923679" y="581387"/>
                  <a:pt x="940260" y="570817"/>
                  <a:pt x="958788" y="568170"/>
                </a:cubicBezTo>
                <a:lnTo>
                  <a:pt x="1020932" y="559293"/>
                </a:lnTo>
                <a:cubicBezTo>
                  <a:pt x="1094049" y="534920"/>
                  <a:pt x="1055670" y="544184"/>
                  <a:pt x="1136341" y="532660"/>
                </a:cubicBezTo>
                <a:cubicBezTo>
                  <a:pt x="1145219" y="529701"/>
                  <a:pt x="1155667" y="529628"/>
                  <a:pt x="1162974" y="523782"/>
                </a:cubicBezTo>
                <a:cubicBezTo>
                  <a:pt x="1178621" y="511265"/>
                  <a:pt x="1183759" y="488063"/>
                  <a:pt x="1189607" y="470516"/>
                </a:cubicBezTo>
                <a:cubicBezTo>
                  <a:pt x="1181983" y="371390"/>
                  <a:pt x="1197208" y="379505"/>
                  <a:pt x="1162974" y="319596"/>
                </a:cubicBezTo>
                <a:cubicBezTo>
                  <a:pt x="1157680" y="310332"/>
                  <a:pt x="1152764" y="300508"/>
                  <a:pt x="1145219" y="292963"/>
                </a:cubicBezTo>
                <a:cubicBezTo>
                  <a:pt x="1134757" y="282501"/>
                  <a:pt x="1121545" y="275208"/>
                  <a:pt x="1109708" y="266330"/>
                </a:cubicBezTo>
                <a:cubicBezTo>
                  <a:pt x="1070013" y="186938"/>
                  <a:pt x="1099308" y="203677"/>
                  <a:pt x="1047565" y="186431"/>
                </a:cubicBezTo>
                <a:cubicBezTo>
                  <a:pt x="1038069" y="172188"/>
                  <a:pt x="1027231" y="152160"/>
                  <a:pt x="1012054" y="142042"/>
                </a:cubicBezTo>
                <a:cubicBezTo>
                  <a:pt x="1001043" y="134701"/>
                  <a:pt x="988033" y="130853"/>
                  <a:pt x="976543" y="124287"/>
                </a:cubicBezTo>
                <a:cubicBezTo>
                  <a:pt x="967279" y="118994"/>
                  <a:pt x="958788" y="112450"/>
                  <a:pt x="949910" y="106532"/>
                </a:cubicBezTo>
                <a:cubicBezTo>
                  <a:pt x="916220" y="55996"/>
                  <a:pt x="951701" y="97409"/>
                  <a:pt x="905522" y="71021"/>
                </a:cubicBezTo>
                <a:cubicBezTo>
                  <a:pt x="892675" y="63680"/>
                  <a:pt x="883001" y="51473"/>
                  <a:pt x="870011" y="44388"/>
                </a:cubicBezTo>
                <a:cubicBezTo>
                  <a:pt x="850226" y="33596"/>
                  <a:pt x="829248" y="24882"/>
                  <a:pt x="807868" y="17755"/>
                </a:cubicBezTo>
                <a:cubicBezTo>
                  <a:pt x="793553" y="12983"/>
                  <a:pt x="778118" y="12537"/>
                  <a:pt x="763479" y="8877"/>
                </a:cubicBezTo>
                <a:cubicBezTo>
                  <a:pt x="754401" y="6607"/>
                  <a:pt x="745724" y="2959"/>
                  <a:pt x="736846" y="0"/>
                </a:cubicBezTo>
                <a:cubicBezTo>
                  <a:pt x="645110" y="2959"/>
                  <a:pt x="553273" y="3641"/>
                  <a:pt x="461639" y="8877"/>
                </a:cubicBezTo>
                <a:cubicBezTo>
                  <a:pt x="449458" y="9573"/>
                  <a:pt x="438039" y="15108"/>
                  <a:pt x="426128" y="17755"/>
                </a:cubicBezTo>
                <a:cubicBezTo>
                  <a:pt x="411398" y="21028"/>
                  <a:pt x="396677" y="24499"/>
                  <a:pt x="381740" y="26633"/>
                </a:cubicBezTo>
                <a:cubicBezTo>
                  <a:pt x="355212" y="30423"/>
                  <a:pt x="328474" y="32551"/>
                  <a:pt x="301841" y="35510"/>
                </a:cubicBezTo>
                <a:lnTo>
                  <a:pt x="275207" y="44388"/>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F975994-A34D-4F85-9CE3-B586056504A6}"/>
              </a:ext>
            </a:extLst>
          </p:cNvPr>
          <p:cNvSpPr txBox="1"/>
          <p:nvPr/>
        </p:nvSpPr>
        <p:spPr>
          <a:xfrm>
            <a:off x="976544" y="4110361"/>
            <a:ext cx="5504155" cy="923330"/>
          </a:xfrm>
          <a:prstGeom prst="rect">
            <a:avLst/>
          </a:prstGeom>
          <a:noFill/>
        </p:spPr>
        <p:txBody>
          <a:bodyPr wrap="square" rtlCol="0">
            <a:spAutoFit/>
          </a:bodyPr>
          <a:lstStyle/>
          <a:p>
            <a:r>
              <a:rPr lang="en-US" dirty="0"/>
              <a:t>5 bars=30</a:t>
            </a:r>
          </a:p>
          <a:p>
            <a:r>
              <a:rPr lang="en-US" dirty="0"/>
              <a:t>1 bar=6</a:t>
            </a:r>
          </a:p>
          <a:p>
            <a:r>
              <a:rPr lang="en-US" dirty="0"/>
              <a:t>6 bars=36 yellow beads</a:t>
            </a:r>
          </a:p>
        </p:txBody>
      </p:sp>
    </p:spTree>
    <p:extLst>
      <p:ext uri="{BB962C8B-B14F-4D97-AF65-F5344CB8AC3E}">
        <p14:creationId xmlns:p14="http://schemas.microsoft.com/office/powerpoint/2010/main" val="174790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D7BE2-692C-42FD-8C81-696FE48D2951}"/>
              </a:ext>
            </a:extLst>
          </p:cNvPr>
          <p:cNvSpPr>
            <a:spLocks noGrp="1"/>
          </p:cNvSpPr>
          <p:nvPr>
            <p:ph type="title"/>
          </p:nvPr>
        </p:nvSpPr>
        <p:spPr>
          <a:xfrm>
            <a:off x="677334" y="609600"/>
            <a:ext cx="8596668" cy="801950"/>
          </a:xfrm>
        </p:spPr>
        <p:txBody>
          <a:bodyPr/>
          <a:lstStyle/>
          <a:p>
            <a:r>
              <a:rPr lang="en-US" dirty="0"/>
              <a:t>Practice 6d</a:t>
            </a:r>
          </a:p>
        </p:txBody>
      </p:sp>
      <p:sp>
        <p:nvSpPr>
          <p:cNvPr id="3" name="Content Placeholder 2">
            <a:extLst>
              <a:ext uri="{FF2B5EF4-FFF2-40B4-BE49-F238E27FC236}">
                <a16:creationId xmlns:a16="http://schemas.microsoft.com/office/drawing/2014/main" id="{C89573F3-2E8B-4A6D-AF53-9D3F21266EB5}"/>
              </a:ext>
            </a:extLst>
          </p:cNvPr>
          <p:cNvSpPr>
            <a:spLocks noGrp="1"/>
          </p:cNvSpPr>
          <p:nvPr>
            <p:ph idx="1"/>
          </p:nvPr>
        </p:nvSpPr>
        <p:spPr>
          <a:xfrm>
            <a:off x="677334" y="1406124"/>
            <a:ext cx="8596668" cy="697883"/>
          </a:xfrm>
        </p:spPr>
        <p:txBody>
          <a:bodyPr/>
          <a:lstStyle/>
          <a:p>
            <a:pPr marL="0" indent="0">
              <a:buNone/>
            </a:pPr>
            <a:r>
              <a:rPr lang="en-US" dirty="0"/>
              <a:t>Problems 1 and 2</a:t>
            </a:r>
          </a:p>
        </p:txBody>
      </p:sp>
      <p:pic>
        <p:nvPicPr>
          <p:cNvPr id="5" name="Picture 4" descr="Text, letter&#10;&#10;Description automatically generated">
            <a:extLst>
              <a:ext uri="{FF2B5EF4-FFF2-40B4-BE49-F238E27FC236}">
                <a16:creationId xmlns:a16="http://schemas.microsoft.com/office/drawing/2014/main" id="{2D97EFAD-39C2-49BA-893B-72ED8A11588C}"/>
              </a:ext>
            </a:extLst>
          </p:cNvPr>
          <p:cNvPicPr>
            <a:picLocks noChangeAspect="1"/>
          </p:cNvPicPr>
          <p:nvPr/>
        </p:nvPicPr>
        <p:blipFill rotWithShape="1">
          <a:blip r:embed="rId2">
            <a:extLst>
              <a:ext uri="{28A0092B-C50C-407E-A947-70E740481C1C}">
                <a14:useLocalDpi xmlns:a14="http://schemas.microsoft.com/office/drawing/2010/main" val="0"/>
              </a:ext>
            </a:extLst>
          </a:blip>
          <a:srcRect l="3150" t="4661" r="10912" b="76181"/>
          <a:stretch/>
        </p:blipFill>
        <p:spPr>
          <a:xfrm>
            <a:off x="677333" y="1755065"/>
            <a:ext cx="6348423" cy="1831514"/>
          </a:xfrm>
          <a:prstGeom prst="rect">
            <a:avLst/>
          </a:prstGeom>
        </p:spPr>
      </p:pic>
      <p:sp>
        <p:nvSpPr>
          <p:cNvPr id="6" name="TextBox 5">
            <a:extLst>
              <a:ext uri="{FF2B5EF4-FFF2-40B4-BE49-F238E27FC236}">
                <a16:creationId xmlns:a16="http://schemas.microsoft.com/office/drawing/2014/main" id="{E98A13BE-9935-4269-B9AE-C5E692F98A8D}"/>
              </a:ext>
            </a:extLst>
          </p:cNvPr>
          <p:cNvSpPr txBox="1"/>
          <p:nvPr/>
        </p:nvSpPr>
        <p:spPr>
          <a:xfrm>
            <a:off x="745724" y="3666478"/>
            <a:ext cx="7297445" cy="1200329"/>
          </a:xfrm>
          <a:prstGeom prst="rect">
            <a:avLst/>
          </a:prstGeom>
          <a:noFill/>
        </p:spPr>
        <p:txBody>
          <a:bodyPr wrap="square" rtlCol="0">
            <a:spAutoFit/>
          </a:bodyPr>
          <a:lstStyle/>
          <a:p>
            <a:pPr marL="342900" indent="-342900">
              <a:buAutoNum type="arabicPeriod"/>
            </a:pPr>
            <a:r>
              <a:rPr lang="en-US" dirty="0"/>
              <a:t>50 dollars:60 dollars=5:6</a:t>
            </a:r>
          </a:p>
          <a:p>
            <a:pPr marL="342900" indent="-342900">
              <a:buAutoNum type="arabicPeriod"/>
            </a:pPr>
            <a:r>
              <a:rPr lang="en-US" dirty="0"/>
              <a:t>18 girls=3 bars</a:t>
            </a:r>
          </a:p>
          <a:p>
            <a:r>
              <a:rPr lang="en-US" dirty="0"/>
              <a:t>1 bar=6 people</a:t>
            </a:r>
          </a:p>
          <a:p>
            <a:r>
              <a:rPr lang="en-US" dirty="0"/>
              <a:t>8 bars= 48 people</a:t>
            </a:r>
          </a:p>
        </p:txBody>
      </p:sp>
    </p:spTree>
    <p:extLst>
      <p:ext uri="{BB962C8B-B14F-4D97-AF65-F5344CB8AC3E}">
        <p14:creationId xmlns:p14="http://schemas.microsoft.com/office/powerpoint/2010/main" val="573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B4621-9308-4CE9-A537-9501DA6D0BA7}"/>
              </a:ext>
            </a:extLst>
          </p:cNvPr>
          <p:cNvSpPr>
            <a:spLocks noGrp="1"/>
          </p:cNvSpPr>
          <p:nvPr>
            <p:ph type="title"/>
          </p:nvPr>
        </p:nvSpPr>
        <p:spPr/>
        <p:txBody>
          <a:bodyPr/>
          <a:lstStyle/>
          <a:p>
            <a:r>
              <a:rPr lang="en-US" dirty="0"/>
              <a:t>Why are all of these grouped under “Challenging Word Problems?”</a:t>
            </a:r>
          </a:p>
        </p:txBody>
      </p:sp>
      <p:sp>
        <p:nvSpPr>
          <p:cNvPr id="3" name="Content Placeholder 2">
            <a:extLst>
              <a:ext uri="{FF2B5EF4-FFF2-40B4-BE49-F238E27FC236}">
                <a16:creationId xmlns:a16="http://schemas.microsoft.com/office/drawing/2014/main" id="{14BA1A74-BCFB-4518-A0B7-BA04A28B9F49}"/>
              </a:ext>
            </a:extLst>
          </p:cNvPr>
          <p:cNvSpPr>
            <a:spLocks noGrp="1"/>
          </p:cNvSpPr>
          <p:nvPr>
            <p:ph idx="1"/>
          </p:nvPr>
        </p:nvSpPr>
        <p:spPr/>
        <p:txBody>
          <a:bodyPr/>
          <a:lstStyle/>
          <a:p>
            <a:r>
              <a:rPr lang="en-US" dirty="0"/>
              <a:t>Word problems are basically questioning where you are given a lot of conditions and solve for the question being asked. </a:t>
            </a:r>
          </a:p>
          <a:p>
            <a:r>
              <a:rPr lang="en-US" dirty="0"/>
              <a:t>When given a problem like this, you want to:</a:t>
            </a:r>
          </a:p>
          <a:p>
            <a:r>
              <a:rPr lang="en-US" dirty="0"/>
              <a:t>1. Find what the question is asking for</a:t>
            </a:r>
          </a:p>
          <a:p>
            <a:r>
              <a:rPr lang="en-US" dirty="0"/>
              <a:t>2. Draw diagrams and label the information given on the diagram (When applicable!)</a:t>
            </a:r>
          </a:p>
          <a:p>
            <a:r>
              <a:rPr lang="en-US" dirty="0"/>
              <a:t>3. Solve the diagram and solve the problem</a:t>
            </a:r>
          </a:p>
          <a:p>
            <a:r>
              <a:rPr lang="en-US" dirty="0"/>
              <a:t>Whole Numbers and Decimals, Fractions, and Ratios are all challenging word problems. They use what they are named. </a:t>
            </a:r>
          </a:p>
          <a:p>
            <a:r>
              <a:rPr lang="en-US" dirty="0"/>
              <a:t>These questions all have the same structure, and all of them are intuitive after a bit of practice.</a:t>
            </a:r>
          </a:p>
        </p:txBody>
      </p:sp>
    </p:spTree>
    <p:extLst>
      <p:ext uri="{BB962C8B-B14F-4D97-AF65-F5344CB8AC3E}">
        <p14:creationId xmlns:p14="http://schemas.microsoft.com/office/powerpoint/2010/main" val="200169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D59B-76B2-44A4-9F61-2052A93F8D08}"/>
              </a:ext>
            </a:extLst>
          </p:cNvPr>
          <p:cNvSpPr>
            <a:spLocks noGrp="1"/>
          </p:cNvSpPr>
          <p:nvPr>
            <p:ph type="title"/>
          </p:nvPr>
        </p:nvSpPr>
        <p:spPr/>
        <p:txBody>
          <a:bodyPr/>
          <a:lstStyle/>
          <a:p>
            <a:r>
              <a:rPr lang="en-US" dirty="0"/>
              <a:t>Whole Numbers and Decimals: Example</a:t>
            </a:r>
          </a:p>
        </p:txBody>
      </p:sp>
      <p:sp>
        <p:nvSpPr>
          <p:cNvPr id="3" name="Content Placeholder 2">
            <a:extLst>
              <a:ext uri="{FF2B5EF4-FFF2-40B4-BE49-F238E27FC236}">
                <a16:creationId xmlns:a16="http://schemas.microsoft.com/office/drawing/2014/main" id="{57ADFD09-3BED-4F7E-84DE-75D8B88815EB}"/>
              </a:ext>
            </a:extLst>
          </p:cNvPr>
          <p:cNvSpPr>
            <a:spLocks noGrp="1"/>
          </p:cNvSpPr>
          <p:nvPr>
            <p:ph idx="1"/>
          </p:nvPr>
        </p:nvSpPr>
        <p:spPr>
          <a:xfrm>
            <a:off x="677334" y="1488613"/>
            <a:ext cx="8596668" cy="1032645"/>
          </a:xfrm>
        </p:spPr>
        <p:txBody>
          <a:bodyPr/>
          <a:lstStyle/>
          <a:p>
            <a:pPr marL="0" indent="0">
              <a:buNone/>
            </a:pPr>
            <a:r>
              <a:rPr lang="en-US" dirty="0"/>
              <a:t>Raju had 3 times as much money as Gopal. After Raju spend $60 and Gopal spend $10, they each had an equal amount of money left. How much money did Raju have at first?</a:t>
            </a:r>
          </a:p>
        </p:txBody>
      </p:sp>
      <p:sp>
        <p:nvSpPr>
          <p:cNvPr id="4" name="Content Placeholder 2">
            <a:extLst>
              <a:ext uri="{FF2B5EF4-FFF2-40B4-BE49-F238E27FC236}">
                <a16:creationId xmlns:a16="http://schemas.microsoft.com/office/drawing/2014/main" id="{3F509B25-2843-4DF8-B704-52073C6CD8C7}"/>
              </a:ext>
            </a:extLst>
          </p:cNvPr>
          <p:cNvSpPr txBox="1">
            <a:spLocks/>
          </p:cNvSpPr>
          <p:nvPr/>
        </p:nvSpPr>
        <p:spPr>
          <a:xfrm>
            <a:off x="677334" y="2521259"/>
            <a:ext cx="8596668" cy="4061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1. What is the question asking for?</a:t>
            </a:r>
          </a:p>
        </p:txBody>
      </p:sp>
      <p:sp>
        <p:nvSpPr>
          <p:cNvPr id="6" name="TextBox 5">
            <a:extLst>
              <a:ext uri="{FF2B5EF4-FFF2-40B4-BE49-F238E27FC236}">
                <a16:creationId xmlns:a16="http://schemas.microsoft.com/office/drawing/2014/main" id="{86D71C22-59C7-474F-A02B-483496B47AAC}"/>
              </a:ext>
            </a:extLst>
          </p:cNvPr>
          <p:cNvSpPr txBox="1"/>
          <p:nvPr/>
        </p:nvSpPr>
        <p:spPr>
          <a:xfrm>
            <a:off x="677334" y="2925271"/>
            <a:ext cx="6098958" cy="369332"/>
          </a:xfrm>
          <a:prstGeom prst="rect">
            <a:avLst/>
          </a:prstGeom>
          <a:noFill/>
        </p:spPr>
        <p:txBody>
          <a:bodyPr wrap="square">
            <a:spAutoFit/>
          </a:bodyPr>
          <a:lstStyle/>
          <a:p>
            <a:pPr marL="0" indent="0">
              <a:buFont typeface="Wingdings 3" charset="2"/>
              <a:buNone/>
            </a:pPr>
            <a:r>
              <a:rPr lang="en-US" dirty="0">
                <a:solidFill>
                  <a:srgbClr val="FF0000"/>
                </a:solidFill>
              </a:rPr>
              <a:t>How much money did Raju have at first?</a:t>
            </a:r>
          </a:p>
        </p:txBody>
      </p:sp>
      <p:sp>
        <p:nvSpPr>
          <p:cNvPr id="8" name="TextBox 7">
            <a:extLst>
              <a:ext uri="{FF2B5EF4-FFF2-40B4-BE49-F238E27FC236}">
                <a16:creationId xmlns:a16="http://schemas.microsoft.com/office/drawing/2014/main" id="{9742C43C-2028-4579-8916-51EDA1578141}"/>
              </a:ext>
            </a:extLst>
          </p:cNvPr>
          <p:cNvSpPr txBox="1"/>
          <p:nvPr/>
        </p:nvSpPr>
        <p:spPr>
          <a:xfrm>
            <a:off x="677334" y="3244334"/>
            <a:ext cx="6098958" cy="369332"/>
          </a:xfrm>
          <a:prstGeom prst="rect">
            <a:avLst/>
          </a:prstGeom>
          <a:noFill/>
        </p:spPr>
        <p:txBody>
          <a:bodyPr wrap="square">
            <a:spAutoFit/>
          </a:bodyPr>
          <a:lstStyle/>
          <a:p>
            <a:pPr marL="0" indent="0">
              <a:buFont typeface="Wingdings 3" charset="2"/>
              <a:buNone/>
            </a:pPr>
            <a:r>
              <a:rPr lang="en-US" dirty="0"/>
              <a:t>2. Diagrams</a:t>
            </a:r>
          </a:p>
        </p:txBody>
      </p:sp>
      <p:pic>
        <p:nvPicPr>
          <p:cNvPr id="10" name="Picture 9" descr="A picture containing chart&#10;&#10;Description automatically generated">
            <a:extLst>
              <a:ext uri="{FF2B5EF4-FFF2-40B4-BE49-F238E27FC236}">
                <a16:creationId xmlns:a16="http://schemas.microsoft.com/office/drawing/2014/main" id="{7272C0FA-0016-4094-AB20-89BBE70452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434" b="28148"/>
          <a:stretch/>
        </p:blipFill>
        <p:spPr>
          <a:xfrm>
            <a:off x="677334" y="3696642"/>
            <a:ext cx="5299364" cy="2566141"/>
          </a:xfrm>
          <a:prstGeom prst="rect">
            <a:avLst/>
          </a:prstGeom>
        </p:spPr>
      </p:pic>
    </p:spTree>
    <p:extLst>
      <p:ext uri="{BB962C8B-B14F-4D97-AF65-F5344CB8AC3E}">
        <p14:creationId xmlns:p14="http://schemas.microsoft.com/office/powerpoint/2010/main" val="90507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51674-3316-4041-83AD-EF25760FA570}"/>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0EB8BB48-26C2-4B71-8505-E47D75E43F58}"/>
              </a:ext>
            </a:extLst>
          </p:cNvPr>
          <p:cNvSpPr>
            <a:spLocks noGrp="1"/>
          </p:cNvSpPr>
          <p:nvPr>
            <p:ph idx="1"/>
          </p:nvPr>
        </p:nvSpPr>
        <p:spPr>
          <a:xfrm>
            <a:off x="677334" y="1670166"/>
            <a:ext cx="8596668" cy="520467"/>
          </a:xfrm>
        </p:spPr>
        <p:txBody>
          <a:bodyPr/>
          <a:lstStyle/>
          <a:p>
            <a:pPr marL="0" indent="0">
              <a:buNone/>
            </a:pPr>
            <a:r>
              <a:rPr lang="en-US" dirty="0"/>
              <a:t>3. Solve the Diagram and solve the problem</a:t>
            </a:r>
          </a:p>
        </p:txBody>
      </p:sp>
      <p:pic>
        <p:nvPicPr>
          <p:cNvPr id="4" name="Picture 3" descr="A picture containing chart&#10;&#10;Description automatically generated">
            <a:extLst>
              <a:ext uri="{FF2B5EF4-FFF2-40B4-BE49-F238E27FC236}">
                <a16:creationId xmlns:a16="http://schemas.microsoft.com/office/drawing/2014/main" id="{340CCEAE-B247-42BF-B2A3-102968EC79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434" b="28148"/>
          <a:stretch/>
        </p:blipFill>
        <p:spPr>
          <a:xfrm>
            <a:off x="677334" y="2145929"/>
            <a:ext cx="5299364" cy="2566141"/>
          </a:xfrm>
          <a:prstGeom prst="rect">
            <a:avLst/>
          </a:prstGeom>
        </p:spPr>
      </p:pic>
      <p:sp>
        <p:nvSpPr>
          <p:cNvPr id="5" name="TextBox 4">
            <a:extLst>
              <a:ext uri="{FF2B5EF4-FFF2-40B4-BE49-F238E27FC236}">
                <a16:creationId xmlns:a16="http://schemas.microsoft.com/office/drawing/2014/main" id="{DE3A0435-9046-4D4B-BDF8-65E231AC9DDC}"/>
              </a:ext>
            </a:extLst>
          </p:cNvPr>
          <p:cNvSpPr txBox="1"/>
          <p:nvPr/>
        </p:nvSpPr>
        <p:spPr>
          <a:xfrm>
            <a:off x="677334" y="4927601"/>
            <a:ext cx="5315093" cy="646331"/>
          </a:xfrm>
          <a:prstGeom prst="rect">
            <a:avLst/>
          </a:prstGeom>
          <a:noFill/>
        </p:spPr>
        <p:txBody>
          <a:bodyPr wrap="square" rtlCol="0">
            <a:spAutoFit/>
          </a:bodyPr>
          <a:lstStyle/>
          <a:p>
            <a:r>
              <a:rPr lang="en-US" dirty="0">
                <a:solidFill>
                  <a:srgbClr val="FF0000"/>
                </a:solidFill>
              </a:rPr>
              <a:t>50 dollars=2 bars</a:t>
            </a:r>
          </a:p>
          <a:p>
            <a:r>
              <a:rPr lang="en-US" dirty="0">
                <a:solidFill>
                  <a:srgbClr val="FF0000"/>
                </a:solidFill>
              </a:rPr>
              <a:t>3 bars=75 dollars=money Raju had at first</a:t>
            </a:r>
          </a:p>
        </p:txBody>
      </p:sp>
    </p:spTree>
    <p:extLst>
      <p:ext uri="{BB962C8B-B14F-4D97-AF65-F5344CB8AC3E}">
        <p14:creationId xmlns:p14="http://schemas.microsoft.com/office/powerpoint/2010/main" val="238238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307C-6B30-48AF-988D-67D3D63CE42F}"/>
              </a:ext>
            </a:extLst>
          </p:cNvPr>
          <p:cNvSpPr>
            <a:spLocks noGrp="1"/>
          </p:cNvSpPr>
          <p:nvPr>
            <p:ph type="title"/>
          </p:nvPr>
        </p:nvSpPr>
        <p:spPr/>
        <p:txBody>
          <a:bodyPr/>
          <a:lstStyle/>
          <a:p>
            <a:r>
              <a:rPr lang="en-US" dirty="0"/>
              <a:t>Guided Problem</a:t>
            </a:r>
          </a:p>
        </p:txBody>
      </p:sp>
      <p:sp>
        <p:nvSpPr>
          <p:cNvPr id="3" name="Content Placeholder 2">
            <a:extLst>
              <a:ext uri="{FF2B5EF4-FFF2-40B4-BE49-F238E27FC236}">
                <a16:creationId xmlns:a16="http://schemas.microsoft.com/office/drawing/2014/main" id="{FF383CBF-94FA-4AB6-A2DC-AE77666F8834}"/>
              </a:ext>
            </a:extLst>
          </p:cNvPr>
          <p:cNvSpPr>
            <a:spLocks noGrp="1"/>
          </p:cNvSpPr>
          <p:nvPr>
            <p:ph idx="1"/>
          </p:nvPr>
        </p:nvSpPr>
        <p:spPr>
          <a:xfrm>
            <a:off x="677334" y="1410742"/>
            <a:ext cx="8596668" cy="1141904"/>
          </a:xfrm>
        </p:spPr>
        <p:txBody>
          <a:bodyPr/>
          <a:lstStyle/>
          <a:p>
            <a:pPr marL="0" indent="0">
              <a:buNone/>
            </a:pPr>
            <a:r>
              <a:rPr lang="en-US" dirty="0"/>
              <a:t>Ali had $130 and his brother had $45. When their mother gave each of them an equal amount of money, Ali had twice as much money as his brother. How much money did their mother give each of them?</a:t>
            </a:r>
          </a:p>
        </p:txBody>
      </p:sp>
      <p:sp>
        <p:nvSpPr>
          <p:cNvPr id="5" name="Content Placeholder 2">
            <a:extLst>
              <a:ext uri="{FF2B5EF4-FFF2-40B4-BE49-F238E27FC236}">
                <a16:creationId xmlns:a16="http://schemas.microsoft.com/office/drawing/2014/main" id="{9C1EAFFA-0193-4FB2-943D-8B555039278F}"/>
              </a:ext>
            </a:extLst>
          </p:cNvPr>
          <p:cNvSpPr txBox="1">
            <a:spLocks/>
          </p:cNvSpPr>
          <p:nvPr/>
        </p:nvSpPr>
        <p:spPr>
          <a:xfrm>
            <a:off x="677334" y="2319826"/>
            <a:ext cx="8596668" cy="4117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a:t>1. What is the question?</a:t>
            </a:r>
          </a:p>
        </p:txBody>
      </p:sp>
      <p:sp>
        <p:nvSpPr>
          <p:cNvPr id="6" name="Content Placeholder 2">
            <a:extLst>
              <a:ext uri="{FF2B5EF4-FFF2-40B4-BE49-F238E27FC236}">
                <a16:creationId xmlns:a16="http://schemas.microsoft.com/office/drawing/2014/main" id="{CDA2BFAA-5C9D-4338-8CE9-F55EA4B31D0B}"/>
              </a:ext>
            </a:extLst>
          </p:cNvPr>
          <p:cNvSpPr txBox="1">
            <a:spLocks/>
          </p:cNvSpPr>
          <p:nvPr/>
        </p:nvSpPr>
        <p:spPr>
          <a:xfrm>
            <a:off x="677334" y="2753531"/>
            <a:ext cx="8596668" cy="41171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solidFill>
                  <a:srgbClr val="FF0000"/>
                </a:solidFill>
              </a:rPr>
              <a:t>How much money did their mother give each of them?</a:t>
            </a:r>
          </a:p>
        </p:txBody>
      </p:sp>
      <p:sp>
        <p:nvSpPr>
          <p:cNvPr id="8" name="TextBox 7">
            <a:extLst>
              <a:ext uri="{FF2B5EF4-FFF2-40B4-BE49-F238E27FC236}">
                <a16:creationId xmlns:a16="http://schemas.microsoft.com/office/drawing/2014/main" id="{44C7E5A6-C20C-4407-A67F-5446E1C63F97}"/>
              </a:ext>
            </a:extLst>
          </p:cNvPr>
          <p:cNvSpPr txBox="1"/>
          <p:nvPr/>
        </p:nvSpPr>
        <p:spPr>
          <a:xfrm>
            <a:off x="677334" y="3138766"/>
            <a:ext cx="6098958" cy="369332"/>
          </a:xfrm>
          <a:prstGeom prst="rect">
            <a:avLst/>
          </a:prstGeom>
          <a:noFill/>
        </p:spPr>
        <p:txBody>
          <a:bodyPr wrap="square">
            <a:spAutoFit/>
          </a:bodyPr>
          <a:lstStyle/>
          <a:p>
            <a:r>
              <a:rPr lang="en-US" dirty="0"/>
              <a:t>2. Diagram (before and after)</a:t>
            </a:r>
          </a:p>
        </p:txBody>
      </p:sp>
      <p:pic>
        <p:nvPicPr>
          <p:cNvPr id="10" name="Picture 9" descr="A picture containing diagram&#10;&#10;Description automatically generated">
            <a:extLst>
              <a:ext uri="{FF2B5EF4-FFF2-40B4-BE49-F238E27FC236}">
                <a16:creationId xmlns:a16="http://schemas.microsoft.com/office/drawing/2014/main" id="{6ECBB200-FBF7-4A17-9D48-F1C320A5AAB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13" t="24336" r="21715" b="19611"/>
          <a:stretch/>
        </p:blipFill>
        <p:spPr>
          <a:xfrm>
            <a:off x="677334" y="3550482"/>
            <a:ext cx="2483116" cy="2721999"/>
          </a:xfrm>
          <a:prstGeom prst="rect">
            <a:avLst/>
          </a:prstGeom>
        </p:spPr>
      </p:pic>
    </p:spTree>
    <p:extLst>
      <p:ext uri="{BB962C8B-B14F-4D97-AF65-F5344CB8AC3E}">
        <p14:creationId xmlns:p14="http://schemas.microsoft.com/office/powerpoint/2010/main" val="283643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8E22D-C384-40FE-919A-649C6A491A34}"/>
              </a:ext>
            </a:extLst>
          </p:cNvPr>
          <p:cNvSpPr>
            <a:spLocks noGrp="1"/>
          </p:cNvSpPr>
          <p:nvPr>
            <p:ph type="title"/>
          </p:nvPr>
        </p:nvSpPr>
        <p:spPr/>
        <p:txBody>
          <a:bodyPr/>
          <a:lstStyle/>
          <a:p>
            <a:r>
              <a:rPr lang="en-US" dirty="0"/>
              <a:t>Guided Problem Continued</a:t>
            </a:r>
          </a:p>
        </p:txBody>
      </p:sp>
      <p:sp>
        <p:nvSpPr>
          <p:cNvPr id="3" name="Content Placeholder 2">
            <a:extLst>
              <a:ext uri="{FF2B5EF4-FFF2-40B4-BE49-F238E27FC236}">
                <a16:creationId xmlns:a16="http://schemas.microsoft.com/office/drawing/2014/main" id="{EAAD8B73-FDF2-4043-9342-385FA1FA15FD}"/>
              </a:ext>
            </a:extLst>
          </p:cNvPr>
          <p:cNvSpPr>
            <a:spLocks noGrp="1"/>
          </p:cNvSpPr>
          <p:nvPr>
            <p:ph idx="1"/>
          </p:nvPr>
        </p:nvSpPr>
        <p:spPr>
          <a:xfrm>
            <a:off x="677334" y="1556908"/>
            <a:ext cx="8596668" cy="484957"/>
          </a:xfrm>
        </p:spPr>
        <p:txBody>
          <a:bodyPr/>
          <a:lstStyle/>
          <a:p>
            <a:pPr marL="0" indent="0">
              <a:buNone/>
            </a:pPr>
            <a:r>
              <a:rPr lang="en-US" dirty="0"/>
              <a:t>3. Solve the diagram and the problem</a:t>
            </a:r>
          </a:p>
        </p:txBody>
      </p:sp>
      <p:pic>
        <p:nvPicPr>
          <p:cNvPr id="4" name="Picture 3" descr="A picture containing diagram&#10;&#10;Description automatically generated">
            <a:extLst>
              <a:ext uri="{FF2B5EF4-FFF2-40B4-BE49-F238E27FC236}">
                <a16:creationId xmlns:a16="http://schemas.microsoft.com/office/drawing/2014/main" id="{2D27C29D-2C07-47DC-939E-89AB24A15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113" t="24336" r="21715" b="19611"/>
          <a:stretch/>
        </p:blipFill>
        <p:spPr>
          <a:xfrm>
            <a:off x="677333" y="1932619"/>
            <a:ext cx="4347427" cy="4765662"/>
          </a:xfrm>
          <a:prstGeom prst="rect">
            <a:avLst/>
          </a:prstGeom>
        </p:spPr>
      </p:pic>
      <p:sp>
        <p:nvSpPr>
          <p:cNvPr id="5" name="TextBox 4">
            <a:extLst>
              <a:ext uri="{FF2B5EF4-FFF2-40B4-BE49-F238E27FC236}">
                <a16:creationId xmlns:a16="http://schemas.microsoft.com/office/drawing/2014/main" id="{1A5C362A-401A-461A-99CB-A2BB603BA43E}"/>
              </a:ext>
            </a:extLst>
          </p:cNvPr>
          <p:cNvSpPr txBox="1"/>
          <p:nvPr/>
        </p:nvSpPr>
        <p:spPr>
          <a:xfrm>
            <a:off x="5264458" y="1556908"/>
            <a:ext cx="5770486" cy="646331"/>
          </a:xfrm>
          <a:prstGeom prst="rect">
            <a:avLst/>
          </a:prstGeom>
          <a:noFill/>
        </p:spPr>
        <p:txBody>
          <a:bodyPr wrap="square" rtlCol="0">
            <a:spAutoFit/>
          </a:bodyPr>
          <a:lstStyle/>
          <a:p>
            <a:r>
              <a:rPr lang="en-US" dirty="0"/>
              <a:t>Increase+45+45=130</a:t>
            </a:r>
          </a:p>
          <a:p>
            <a:r>
              <a:rPr lang="en-US" dirty="0"/>
              <a:t>Increase=40 dollars=amount of money given</a:t>
            </a:r>
          </a:p>
        </p:txBody>
      </p:sp>
    </p:spTree>
    <p:extLst>
      <p:ext uri="{BB962C8B-B14F-4D97-AF65-F5344CB8AC3E}">
        <p14:creationId xmlns:p14="http://schemas.microsoft.com/office/powerpoint/2010/main" val="247507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99FB-A939-4E55-B9B0-6175F98C984A}"/>
              </a:ext>
            </a:extLst>
          </p:cNvPr>
          <p:cNvSpPr>
            <a:spLocks noGrp="1"/>
          </p:cNvSpPr>
          <p:nvPr>
            <p:ph type="title"/>
          </p:nvPr>
        </p:nvSpPr>
        <p:spPr>
          <a:xfrm>
            <a:off x="677334" y="609600"/>
            <a:ext cx="8596668" cy="872971"/>
          </a:xfrm>
        </p:spPr>
        <p:txBody>
          <a:bodyPr/>
          <a:lstStyle/>
          <a:p>
            <a:r>
              <a:rPr lang="en-US" dirty="0"/>
              <a:t>Practice Problems (6A)</a:t>
            </a:r>
          </a:p>
        </p:txBody>
      </p:sp>
      <p:sp>
        <p:nvSpPr>
          <p:cNvPr id="3" name="Content Placeholder 2">
            <a:extLst>
              <a:ext uri="{FF2B5EF4-FFF2-40B4-BE49-F238E27FC236}">
                <a16:creationId xmlns:a16="http://schemas.microsoft.com/office/drawing/2014/main" id="{B6A2A7D4-ED5C-47EF-996A-41D0F40E2BC8}"/>
              </a:ext>
            </a:extLst>
          </p:cNvPr>
          <p:cNvSpPr>
            <a:spLocks noGrp="1"/>
          </p:cNvSpPr>
          <p:nvPr>
            <p:ph idx="1"/>
          </p:nvPr>
        </p:nvSpPr>
        <p:spPr>
          <a:xfrm>
            <a:off x="677334" y="1565786"/>
            <a:ext cx="8596668" cy="600366"/>
          </a:xfrm>
        </p:spPr>
        <p:txBody>
          <a:bodyPr/>
          <a:lstStyle/>
          <a:p>
            <a:pPr marL="0" indent="0">
              <a:buNone/>
            </a:pPr>
            <a:r>
              <a:rPr lang="en-US" dirty="0"/>
              <a:t>Page 87 of textbook</a:t>
            </a:r>
          </a:p>
        </p:txBody>
      </p:sp>
      <p:pic>
        <p:nvPicPr>
          <p:cNvPr id="5" name="Picture 4" descr="Text, letter&#10;&#10;Description automatically generated">
            <a:extLst>
              <a:ext uri="{FF2B5EF4-FFF2-40B4-BE49-F238E27FC236}">
                <a16:creationId xmlns:a16="http://schemas.microsoft.com/office/drawing/2014/main" id="{E3CD2925-6B9E-4EAC-A684-0AF6253ED1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59" t="6472" r="9404" b="73851"/>
          <a:stretch/>
        </p:blipFill>
        <p:spPr>
          <a:xfrm>
            <a:off x="677334" y="2249367"/>
            <a:ext cx="4527611" cy="1349406"/>
          </a:xfrm>
          <a:prstGeom prst="rect">
            <a:avLst/>
          </a:prstGeom>
        </p:spPr>
      </p:pic>
      <p:sp>
        <p:nvSpPr>
          <p:cNvPr id="6" name="TextBox 5">
            <a:extLst>
              <a:ext uri="{FF2B5EF4-FFF2-40B4-BE49-F238E27FC236}">
                <a16:creationId xmlns:a16="http://schemas.microsoft.com/office/drawing/2014/main" id="{52E51974-4605-43B1-BD78-C4FF496D03CE}"/>
              </a:ext>
            </a:extLst>
          </p:cNvPr>
          <p:cNvSpPr txBox="1"/>
          <p:nvPr/>
        </p:nvSpPr>
        <p:spPr>
          <a:xfrm>
            <a:off x="677334" y="3861786"/>
            <a:ext cx="5616934" cy="369332"/>
          </a:xfrm>
          <a:prstGeom prst="rect">
            <a:avLst/>
          </a:prstGeom>
          <a:noFill/>
        </p:spPr>
        <p:txBody>
          <a:bodyPr wrap="square" rtlCol="0">
            <a:spAutoFit/>
          </a:bodyPr>
          <a:lstStyle/>
          <a:p>
            <a:r>
              <a:rPr lang="en-US" dirty="0"/>
              <a:t>1. 132 more blue than green</a:t>
            </a:r>
          </a:p>
        </p:txBody>
      </p:sp>
      <p:sp>
        <p:nvSpPr>
          <p:cNvPr id="8" name="TextBox 7">
            <a:extLst>
              <a:ext uri="{FF2B5EF4-FFF2-40B4-BE49-F238E27FC236}">
                <a16:creationId xmlns:a16="http://schemas.microsoft.com/office/drawing/2014/main" id="{8A31E469-5FE0-4B5D-B709-0C2528EA836F}"/>
              </a:ext>
            </a:extLst>
          </p:cNvPr>
          <p:cNvSpPr txBox="1"/>
          <p:nvPr/>
        </p:nvSpPr>
        <p:spPr>
          <a:xfrm>
            <a:off x="677334" y="4309465"/>
            <a:ext cx="5616934" cy="369332"/>
          </a:xfrm>
          <a:prstGeom prst="rect">
            <a:avLst/>
          </a:prstGeom>
          <a:noFill/>
        </p:spPr>
        <p:txBody>
          <a:bodyPr wrap="square" rtlCol="0">
            <a:spAutoFit/>
          </a:bodyPr>
          <a:lstStyle/>
          <a:p>
            <a:r>
              <a:rPr lang="en-US" dirty="0"/>
              <a:t>2. $20</a:t>
            </a:r>
          </a:p>
        </p:txBody>
      </p:sp>
    </p:spTree>
    <p:extLst>
      <p:ext uri="{BB962C8B-B14F-4D97-AF65-F5344CB8AC3E}">
        <p14:creationId xmlns:p14="http://schemas.microsoft.com/office/powerpoint/2010/main" val="18643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736E-4830-4792-B7AC-B5CAE14E2231}"/>
              </a:ext>
            </a:extLst>
          </p:cNvPr>
          <p:cNvSpPr>
            <a:spLocks noGrp="1"/>
          </p:cNvSpPr>
          <p:nvPr>
            <p:ph type="title"/>
          </p:nvPr>
        </p:nvSpPr>
        <p:spPr/>
        <p:txBody>
          <a:bodyPr/>
          <a:lstStyle/>
          <a:p>
            <a:r>
              <a:rPr lang="en-US" dirty="0"/>
              <a:t>Fraction Problems</a:t>
            </a:r>
          </a:p>
        </p:txBody>
      </p:sp>
      <p:sp>
        <p:nvSpPr>
          <p:cNvPr id="3" name="Content Placeholder 2">
            <a:extLst>
              <a:ext uri="{FF2B5EF4-FFF2-40B4-BE49-F238E27FC236}">
                <a16:creationId xmlns:a16="http://schemas.microsoft.com/office/drawing/2014/main" id="{855BE173-91E6-4753-A768-43E15D0A33C6}"/>
              </a:ext>
            </a:extLst>
          </p:cNvPr>
          <p:cNvSpPr>
            <a:spLocks noGrp="1"/>
          </p:cNvSpPr>
          <p:nvPr>
            <p:ph idx="1"/>
          </p:nvPr>
        </p:nvSpPr>
        <p:spPr>
          <a:xfrm>
            <a:off x="677334" y="1405988"/>
            <a:ext cx="8596668" cy="1097515"/>
          </a:xfrm>
        </p:spPr>
        <p:txBody>
          <a:bodyPr/>
          <a:lstStyle/>
          <a:p>
            <a:pPr marL="0" indent="0">
              <a:buNone/>
            </a:pPr>
            <a:r>
              <a:rPr lang="en-US" dirty="0"/>
              <a:t>3/5 of the beads in a box are yellow beads. The rest are red beads and blue beads. There are twice as many yellow beads as red beads. There are 30 more red beads than blue beads. Find the total number of yellow and red beads.</a:t>
            </a:r>
          </a:p>
        </p:txBody>
      </p:sp>
      <p:sp>
        <p:nvSpPr>
          <p:cNvPr id="4" name="TextBox 3">
            <a:extLst>
              <a:ext uri="{FF2B5EF4-FFF2-40B4-BE49-F238E27FC236}">
                <a16:creationId xmlns:a16="http://schemas.microsoft.com/office/drawing/2014/main" id="{BE092B9B-51E7-475A-96EA-47717E428B59}"/>
              </a:ext>
            </a:extLst>
          </p:cNvPr>
          <p:cNvSpPr txBox="1"/>
          <p:nvPr/>
        </p:nvSpPr>
        <p:spPr>
          <a:xfrm>
            <a:off x="677334" y="2537781"/>
            <a:ext cx="8371643" cy="369332"/>
          </a:xfrm>
          <a:prstGeom prst="rect">
            <a:avLst/>
          </a:prstGeom>
          <a:noFill/>
        </p:spPr>
        <p:txBody>
          <a:bodyPr wrap="square" rtlCol="0">
            <a:spAutoFit/>
          </a:bodyPr>
          <a:lstStyle/>
          <a:p>
            <a:r>
              <a:rPr lang="en-US" dirty="0"/>
              <a:t>1. What is the question?</a:t>
            </a:r>
          </a:p>
        </p:txBody>
      </p:sp>
      <p:sp>
        <p:nvSpPr>
          <p:cNvPr id="5" name="TextBox 4">
            <a:extLst>
              <a:ext uri="{FF2B5EF4-FFF2-40B4-BE49-F238E27FC236}">
                <a16:creationId xmlns:a16="http://schemas.microsoft.com/office/drawing/2014/main" id="{3F82666F-C4CF-4335-B976-D80A8B48E9EA}"/>
              </a:ext>
            </a:extLst>
          </p:cNvPr>
          <p:cNvSpPr txBox="1"/>
          <p:nvPr/>
        </p:nvSpPr>
        <p:spPr>
          <a:xfrm>
            <a:off x="677333" y="3059668"/>
            <a:ext cx="8371643" cy="369332"/>
          </a:xfrm>
          <a:prstGeom prst="rect">
            <a:avLst/>
          </a:prstGeom>
          <a:noFill/>
        </p:spPr>
        <p:txBody>
          <a:bodyPr wrap="square" rtlCol="0">
            <a:spAutoFit/>
          </a:bodyPr>
          <a:lstStyle/>
          <a:p>
            <a:r>
              <a:rPr lang="en-US" dirty="0">
                <a:solidFill>
                  <a:srgbClr val="FF0000"/>
                </a:solidFill>
              </a:rPr>
              <a:t>Find the total number of yellow and red beads.</a:t>
            </a:r>
          </a:p>
        </p:txBody>
      </p:sp>
      <p:sp>
        <p:nvSpPr>
          <p:cNvPr id="6" name="TextBox 5">
            <a:extLst>
              <a:ext uri="{FF2B5EF4-FFF2-40B4-BE49-F238E27FC236}">
                <a16:creationId xmlns:a16="http://schemas.microsoft.com/office/drawing/2014/main" id="{CDD88605-9EEC-4591-9D19-87D08A537557}"/>
              </a:ext>
            </a:extLst>
          </p:cNvPr>
          <p:cNvSpPr txBox="1"/>
          <p:nvPr/>
        </p:nvSpPr>
        <p:spPr>
          <a:xfrm>
            <a:off x="677333" y="3488058"/>
            <a:ext cx="7510509" cy="369332"/>
          </a:xfrm>
          <a:prstGeom prst="rect">
            <a:avLst/>
          </a:prstGeom>
          <a:noFill/>
        </p:spPr>
        <p:txBody>
          <a:bodyPr wrap="square" rtlCol="0">
            <a:spAutoFit/>
          </a:bodyPr>
          <a:lstStyle/>
          <a:p>
            <a:r>
              <a:rPr lang="en-US" dirty="0"/>
              <a:t>2. Diagram</a:t>
            </a:r>
          </a:p>
        </p:txBody>
      </p:sp>
      <p:pic>
        <p:nvPicPr>
          <p:cNvPr id="8" name="Picture 7" descr="Text&#10;&#10;Description automatically generated">
            <a:extLst>
              <a:ext uri="{FF2B5EF4-FFF2-40B4-BE49-F238E27FC236}">
                <a16:creationId xmlns:a16="http://schemas.microsoft.com/office/drawing/2014/main" id="{61A5900C-CB49-46AF-A430-006FA9043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550" b="53447"/>
          <a:stretch/>
        </p:blipFill>
        <p:spPr>
          <a:xfrm>
            <a:off x="677333" y="4036381"/>
            <a:ext cx="5299364" cy="1097515"/>
          </a:xfrm>
          <a:prstGeom prst="rect">
            <a:avLst/>
          </a:prstGeom>
        </p:spPr>
      </p:pic>
      <p:sp>
        <p:nvSpPr>
          <p:cNvPr id="11" name="Freeform: Shape 10">
            <a:extLst>
              <a:ext uri="{FF2B5EF4-FFF2-40B4-BE49-F238E27FC236}">
                <a16:creationId xmlns:a16="http://schemas.microsoft.com/office/drawing/2014/main" id="{B5E7F04A-0109-4AEA-BB4F-E0B48A18E9C9}"/>
              </a:ext>
            </a:extLst>
          </p:cNvPr>
          <p:cNvSpPr/>
          <p:nvPr/>
        </p:nvSpPr>
        <p:spPr>
          <a:xfrm>
            <a:off x="3000652" y="4429753"/>
            <a:ext cx="781235" cy="115614"/>
          </a:xfrm>
          <a:custGeom>
            <a:avLst/>
            <a:gdLst>
              <a:gd name="connsiteX0" fmla="*/ 0 w 781235"/>
              <a:gd name="connsiteY0" fmla="*/ 115614 h 115614"/>
              <a:gd name="connsiteX1" fmla="*/ 8878 w 781235"/>
              <a:gd name="connsiteY1" fmla="*/ 62348 h 115614"/>
              <a:gd name="connsiteX2" fmla="*/ 17756 w 781235"/>
              <a:gd name="connsiteY2" fmla="*/ 35715 h 115614"/>
              <a:gd name="connsiteX3" fmla="*/ 26633 w 781235"/>
              <a:gd name="connsiteY3" fmla="*/ 204 h 115614"/>
              <a:gd name="connsiteX4" fmla="*/ 186431 w 781235"/>
              <a:gd name="connsiteY4" fmla="*/ 9082 h 115614"/>
              <a:gd name="connsiteX5" fmla="*/ 763480 w 781235"/>
              <a:gd name="connsiteY5" fmla="*/ 9082 h 115614"/>
              <a:gd name="connsiteX6" fmla="*/ 781235 w 781235"/>
              <a:gd name="connsiteY6" fmla="*/ 62348 h 115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35" h="115614">
                <a:moveTo>
                  <a:pt x="0" y="115614"/>
                </a:moveTo>
                <a:cubicBezTo>
                  <a:pt x="2959" y="97859"/>
                  <a:pt x="4973" y="79920"/>
                  <a:pt x="8878" y="62348"/>
                </a:cubicBezTo>
                <a:cubicBezTo>
                  <a:pt x="10908" y="53213"/>
                  <a:pt x="15185" y="44713"/>
                  <a:pt x="17756" y="35715"/>
                </a:cubicBezTo>
                <a:cubicBezTo>
                  <a:pt x="21108" y="23983"/>
                  <a:pt x="23674" y="12041"/>
                  <a:pt x="26633" y="204"/>
                </a:cubicBezTo>
                <a:cubicBezTo>
                  <a:pt x="79899" y="3163"/>
                  <a:pt x="133083" y="9082"/>
                  <a:pt x="186431" y="9082"/>
                </a:cubicBezTo>
                <a:cubicBezTo>
                  <a:pt x="837243" y="9082"/>
                  <a:pt x="395668" y="-11353"/>
                  <a:pt x="763480" y="9082"/>
                </a:cubicBezTo>
                <a:lnTo>
                  <a:pt x="781235" y="6234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5001DD1C-57F7-4D86-A04B-EB0BC902FEA8}"/>
              </a:ext>
            </a:extLst>
          </p:cNvPr>
          <p:cNvSpPr txBox="1"/>
          <p:nvPr/>
        </p:nvSpPr>
        <p:spPr>
          <a:xfrm>
            <a:off x="4432587" y="4350058"/>
            <a:ext cx="1240244" cy="369332"/>
          </a:xfrm>
          <a:prstGeom prst="rect">
            <a:avLst/>
          </a:prstGeom>
          <a:noFill/>
        </p:spPr>
        <p:txBody>
          <a:bodyPr wrap="square" rtlCol="0">
            <a:spAutoFit/>
          </a:bodyPr>
          <a:lstStyle/>
          <a:p>
            <a:r>
              <a:rPr lang="en-US" dirty="0"/>
              <a:t>red</a:t>
            </a:r>
          </a:p>
        </p:txBody>
      </p:sp>
      <p:sp>
        <p:nvSpPr>
          <p:cNvPr id="13" name="Freeform: Shape 12">
            <a:extLst>
              <a:ext uri="{FF2B5EF4-FFF2-40B4-BE49-F238E27FC236}">
                <a16:creationId xmlns:a16="http://schemas.microsoft.com/office/drawing/2014/main" id="{D7F95212-451B-4979-AA55-F54447AFE139}"/>
              </a:ext>
            </a:extLst>
          </p:cNvPr>
          <p:cNvSpPr/>
          <p:nvPr/>
        </p:nvSpPr>
        <p:spPr>
          <a:xfrm>
            <a:off x="1406709" y="3897297"/>
            <a:ext cx="1601861" cy="248575"/>
          </a:xfrm>
          <a:custGeom>
            <a:avLst/>
            <a:gdLst>
              <a:gd name="connsiteX0" fmla="*/ 13718 w 1601861"/>
              <a:gd name="connsiteY0" fmla="*/ 248575 h 248575"/>
              <a:gd name="connsiteX1" fmla="*/ 13718 w 1601861"/>
              <a:gd name="connsiteY1" fmla="*/ 79899 h 248575"/>
              <a:gd name="connsiteX2" fmla="*/ 49229 w 1601861"/>
              <a:gd name="connsiteY2" fmla="*/ 71021 h 248575"/>
              <a:gd name="connsiteX3" fmla="*/ 84740 w 1601861"/>
              <a:gd name="connsiteY3" fmla="*/ 53266 h 248575"/>
              <a:gd name="connsiteX4" fmla="*/ 297804 w 1601861"/>
              <a:gd name="connsiteY4" fmla="*/ 35511 h 248575"/>
              <a:gd name="connsiteX5" fmla="*/ 475357 w 1601861"/>
              <a:gd name="connsiteY5" fmla="*/ 17755 h 248575"/>
              <a:gd name="connsiteX6" fmla="*/ 546378 w 1601861"/>
              <a:gd name="connsiteY6" fmla="*/ 8878 h 248575"/>
              <a:gd name="connsiteX7" fmla="*/ 697299 w 1601861"/>
              <a:gd name="connsiteY7" fmla="*/ 0 h 248575"/>
              <a:gd name="connsiteX8" fmla="*/ 1087916 w 1601861"/>
              <a:gd name="connsiteY8" fmla="*/ 8878 h 248575"/>
              <a:gd name="connsiteX9" fmla="*/ 1203326 w 1601861"/>
              <a:gd name="connsiteY9" fmla="*/ 17755 h 248575"/>
              <a:gd name="connsiteX10" fmla="*/ 1238837 w 1601861"/>
              <a:gd name="connsiteY10" fmla="*/ 26633 h 248575"/>
              <a:gd name="connsiteX11" fmla="*/ 1398635 w 1601861"/>
              <a:gd name="connsiteY11" fmla="*/ 35511 h 248575"/>
              <a:gd name="connsiteX12" fmla="*/ 1443023 w 1601861"/>
              <a:gd name="connsiteY12" fmla="*/ 44388 h 248575"/>
              <a:gd name="connsiteX13" fmla="*/ 1514044 w 1601861"/>
              <a:gd name="connsiteY13" fmla="*/ 62144 h 248575"/>
              <a:gd name="connsiteX14" fmla="*/ 1593943 w 1601861"/>
              <a:gd name="connsiteY14" fmla="*/ 71021 h 248575"/>
              <a:gd name="connsiteX15" fmla="*/ 1593943 w 1601861"/>
              <a:gd name="connsiteY15" fmla="*/ 150920 h 24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01861" h="248575">
                <a:moveTo>
                  <a:pt x="13718" y="248575"/>
                </a:moveTo>
                <a:cubicBezTo>
                  <a:pt x="1668" y="188318"/>
                  <a:pt x="-9918" y="150809"/>
                  <a:pt x="13718" y="79899"/>
                </a:cubicBezTo>
                <a:cubicBezTo>
                  <a:pt x="17576" y="68324"/>
                  <a:pt x="37805" y="75305"/>
                  <a:pt x="49229" y="71021"/>
                </a:cubicBezTo>
                <a:cubicBezTo>
                  <a:pt x="61620" y="66374"/>
                  <a:pt x="72349" y="57913"/>
                  <a:pt x="84740" y="53266"/>
                </a:cubicBezTo>
                <a:cubicBezTo>
                  <a:pt x="141974" y="31803"/>
                  <a:pt x="281769" y="36313"/>
                  <a:pt x="297804" y="35511"/>
                </a:cubicBezTo>
                <a:cubicBezTo>
                  <a:pt x="394836" y="16104"/>
                  <a:pt x="300540" y="32956"/>
                  <a:pt x="475357" y="17755"/>
                </a:cubicBezTo>
                <a:cubicBezTo>
                  <a:pt x="499125" y="15688"/>
                  <a:pt x="522596" y="10781"/>
                  <a:pt x="546378" y="8878"/>
                </a:cubicBezTo>
                <a:cubicBezTo>
                  <a:pt x="596611" y="4859"/>
                  <a:pt x="646992" y="2959"/>
                  <a:pt x="697299" y="0"/>
                </a:cubicBezTo>
                <a:lnTo>
                  <a:pt x="1087916" y="8878"/>
                </a:lnTo>
                <a:cubicBezTo>
                  <a:pt x="1126476" y="10231"/>
                  <a:pt x="1165007" y="13247"/>
                  <a:pt x="1203326" y="17755"/>
                </a:cubicBezTo>
                <a:cubicBezTo>
                  <a:pt x="1215444" y="19181"/>
                  <a:pt x="1226686" y="25528"/>
                  <a:pt x="1238837" y="26633"/>
                </a:cubicBezTo>
                <a:cubicBezTo>
                  <a:pt x="1291966" y="31463"/>
                  <a:pt x="1345369" y="32552"/>
                  <a:pt x="1398635" y="35511"/>
                </a:cubicBezTo>
                <a:cubicBezTo>
                  <a:pt x="1413431" y="38470"/>
                  <a:pt x="1428320" y="40995"/>
                  <a:pt x="1443023" y="44388"/>
                </a:cubicBezTo>
                <a:cubicBezTo>
                  <a:pt x="1466800" y="49875"/>
                  <a:pt x="1489791" y="59449"/>
                  <a:pt x="1514044" y="62144"/>
                </a:cubicBezTo>
                <a:cubicBezTo>
                  <a:pt x="1540677" y="65103"/>
                  <a:pt x="1576017" y="51103"/>
                  <a:pt x="1593943" y="71021"/>
                </a:cubicBezTo>
                <a:cubicBezTo>
                  <a:pt x="1611760" y="90817"/>
                  <a:pt x="1593943" y="124287"/>
                  <a:pt x="1593943" y="150920"/>
                </a:cubicBezTo>
              </a:path>
            </a:pathLst>
          </a:cu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0B4BAE02-7979-40D8-9C88-A0538BF42923}"/>
              </a:ext>
            </a:extLst>
          </p:cNvPr>
          <p:cNvSpPr txBox="1"/>
          <p:nvPr/>
        </p:nvSpPr>
        <p:spPr>
          <a:xfrm>
            <a:off x="813845" y="3849559"/>
            <a:ext cx="1393794" cy="369332"/>
          </a:xfrm>
          <a:prstGeom prst="rect">
            <a:avLst/>
          </a:prstGeom>
          <a:noFill/>
        </p:spPr>
        <p:txBody>
          <a:bodyPr wrap="square" rtlCol="0">
            <a:spAutoFit/>
          </a:bodyPr>
          <a:lstStyle/>
          <a:p>
            <a:r>
              <a:rPr lang="en-US" dirty="0"/>
              <a:t>yellow</a:t>
            </a:r>
          </a:p>
        </p:txBody>
      </p:sp>
      <p:sp>
        <p:nvSpPr>
          <p:cNvPr id="15" name="TextBox 14">
            <a:extLst>
              <a:ext uri="{FF2B5EF4-FFF2-40B4-BE49-F238E27FC236}">
                <a16:creationId xmlns:a16="http://schemas.microsoft.com/office/drawing/2014/main" id="{8B7C5500-9A69-473A-B2E4-745DB7A9591D}"/>
              </a:ext>
            </a:extLst>
          </p:cNvPr>
          <p:cNvSpPr txBox="1"/>
          <p:nvPr/>
        </p:nvSpPr>
        <p:spPr>
          <a:xfrm>
            <a:off x="677333" y="5305056"/>
            <a:ext cx="5773386" cy="369332"/>
          </a:xfrm>
          <a:prstGeom prst="rect">
            <a:avLst/>
          </a:prstGeom>
          <a:noFill/>
        </p:spPr>
        <p:txBody>
          <a:bodyPr wrap="square" rtlCol="0">
            <a:spAutoFit/>
          </a:bodyPr>
          <a:lstStyle/>
          <a:p>
            <a:r>
              <a:rPr lang="en-US" dirty="0"/>
              <a:t>3. Solve diagram and find answer</a:t>
            </a:r>
          </a:p>
        </p:txBody>
      </p:sp>
      <p:sp>
        <p:nvSpPr>
          <p:cNvPr id="16" name="TextBox 15">
            <a:extLst>
              <a:ext uri="{FF2B5EF4-FFF2-40B4-BE49-F238E27FC236}">
                <a16:creationId xmlns:a16="http://schemas.microsoft.com/office/drawing/2014/main" id="{08F2A55C-D47A-4533-8AD4-EEC0BE400933}"/>
              </a:ext>
            </a:extLst>
          </p:cNvPr>
          <p:cNvSpPr txBox="1"/>
          <p:nvPr/>
        </p:nvSpPr>
        <p:spPr>
          <a:xfrm>
            <a:off x="677333" y="5808367"/>
            <a:ext cx="5382769" cy="369332"/>
          </a:xfrm>
          <a:prstGeom prst="rect">
            <a:avLst/>
          </a:prstGeom>
          <a:noFill/>
        </p:spPr>
        <p:txBody>
          <a:bodyPr wrap="square" rtlCol="0">
            <a:spAutoFit/>
          </a:bodyPr>
          <a:lstStyle/>
          <a:p>
            <a:r>
              <a:rPr lang="en-US" dirty="0"/>
              <a:t>4.5 bars of 30=30 times 4.5=135</a:t>
            </a:r>
          </a:p>
        </p:txBody>
      </p:sp>
    </p:spTree>
    <p:extLst>
      <p:ext uri="{BB962C8B-B14F-4D97-AF65-F5344CB8AC3E}">
        <p14:creationId xmlns:p14="http://schemas.microsoft.com/office/powerpoint/2010/main" val="40730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11" grpId="0" animBg="1"/>
      <p:bldP spid="13"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C2AB-EDC9-42BB-A808-946F1D79FB02}"/>
              </a:ext>
            </a:extLst>
          </p:cNvPr>
          <p:cNvSpPr>
            <a:spLocks noGrp="1"/>
          </p:cNvSpPr>
          <p:nvPr>
            <p:ph type="title"/>
          </p:nvPr>
        </p:nvSpPr>
        <p:spPr/>
        <p:txBody>
          <a:bodyPr/>
          <a:lstStyle/>
          <a:p>
            <a:r>
              <a:rPr lang="en-US" dirty="0"/>
              <a:t>Practice 6B</a:t>
            </a:r>
          </a:p>
        </p:txBody>
      </p:sp>
      <p:sp>
        <p:nvSpPr>
          <p:cNvPr id="3" name="Content Placeholder 2">
            <a:extLst>
              <a:ext uri="{FF2B5EF4-FFF2-40B4-BE49-F238E27FC236}">
                <a16:creationId xmlns:a16="http://schemas.microsoft.com/office/drawing/2014/main" id="{A97E2770-8750-48DF-AE13-4E51EB3C5FA3}"/>
              </a:ext>
            </a:extLst>
          </p:cNvPr>
          <p:cNvSpPr>
            <a:spLocks noGrp="1"/>
          </p:cNvSpPr>
          <p:nvPr>
            <p:ph idx="1"/>
          </p:nvPr>
        </p:nvSpPr>
        <p:spPr>
          <a:xfrm>
            <a:off x="677334" y="1488613"/>
            <a:ext cx="8596668" cy="508863"/>
          </a:xfrm>
        </p:spPr>
        <p:txBody>
          <a:bodyPr/>
          <a:lstStyle/>
          <a:p>
            <a:pPr marL="0" indent="0">
              <a:buNone/>
            </a:pPr>
            <a:r>
              <a:rPr lang="en-US" dirty="0"/>
              <a:t>Problems 1 and 2</a:t>
            </a:r>
          </a:p>
        </p:txBody>
      </p:sp>
      <p:pic>
        <p:nvPicPr>
          <p:cNvPr id="5" name="Picture 4" descr="Text&#10;&#10;Description automatically generated">
            <a:extLst>
              <a:ext uri="{FF2B5EF4-FFF2-40B4-BE49-F238E27FC236}">
                <a16:creationId xmlns:a16="http://schemas.microsoft.com/office/drawing/2014/main" id="{90AED12C-06E5-4A96-B77D-65C3DE88D5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60" t="4272" r="12586" b="66861"/>
          <a:stretch/>
        </p:blipFill>
        <p:spPr>
          <a:xfrm>
            <a:off x="677333" y="1930400"/>
            <a:ext cx="5110907" cy="2321246"/>
          </a:xfrm>
          <a:prstGeom prst="rect">
            <a:avLst/>
          </a:prstGeom>
        </p:spPr>
      </p:pic>
      <p:sp>
        <p:nvSpPr>
          <p:cNvPr id="6" name="TextBox 5">
            <a:extLst>
              <a:ext uri="{FF2B5EF4-FFF2-40B4-BE49-F238E27FC236}">
                <a16:creationId xmlns:a16="http://schemas.microsoft.com/office/drawing/2014/main" id="{29421B97-9D43-4743-99C5-88A3106FCCBF}"/>
              </a:ext>
            </a:extLst>
          </p:cNvPr>
          <p:cNvSpPr txBox="1"/>
          <p:nvPr/>
        </p:nvSpPr>
        <p:spPr>
          <a:xfrm>
            <a:off x="677333" y="4362881"/>
            <a:ext cx="5418667" cy="369332"/>
          </a:xfrm>
          <a:prstGeom prst="rect">
            <a:avLst/>
          </a:prstGeom>
          <a:noFill/>
        </p:spPr>
        <p:txBody>
          <a:bodyPr wrap="square" rtlCol="0">
            <a:spAutoFit/>
          </a:bodyPr>
          <a:lstStyle/>
          <a:p>
            <a:r>
              <a:rPr lang="en-US" dirty="0"/>
              <a:t>1. 36 dollars</a:t>
            </a:r>
          </a:p>
        </p:txBody>
      </p:sp>
      <p:sp>
        <p:nvSpPr>
          <p:cNvPr id="7" name="TextBox 6">
            <a:extLst>
              <a:ext uri="{FF2B5EF4-FFF2-40B4-BE49-F238E27FC236}">
                <a16:creationId xmlns:a16="http://schemas.microsoft.com/office/drawing/2014/main" id="{28B9E2D4-A94C-4FE8-B089-C99F2B6A19A6}"/>
              </a:ext>
            </a:extLst>
          </p:cNvPr>
          <p:cNvSpPr txBox="1"/>
          <p:nvPr/>
        </p:nvSpPr>
        <p:spPr>
          <a:xfrm>
            <a:off x="772357" y="4935984"/>
            <a:ext cx="5418667" cy="369332"/>
          </a:xfrm>
          <a:prstGeom prst="rect">
            <a:avLst/>
          </a:prstGeom>
          <a:noFill/>
        </p:spPr>
        <p:txBody>
          <a:bodyPr wrap="square" rtlCol="0">
            <a:spAutoFit/>
          </a:bodyPr>
          <a:lstStyle/>
          <a:p>
            <a:r>
              <a:rPr lang="en-US" dirty="0"/>
              <a:t>2. 20 dollars</a:t>
            </a:r>
          </a:p>
        </p:txBody>
      </p:sp>
    </p:spTree>
    <p:extLst>
      <p:ext uri="{BB962C8B-B14F-4D97-AF65-F5344CB8AC3E}">
        <p14:creationId xmlns:p14="http://schemas.microsoft.com/office/powerpoint/2010/main" val="253080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theme/theme1.xml><?xml version="1.0" encoding="utf-8"?>
<a:theme xmlns:a="http://schemas.openxmlformats.org/drawingml/2006/main" name="Face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5550</TotalTime>
  <Words>558</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More Challenging Word Problems- Whole Numbers and Decimals, Fractions, and Ratios </vt:lpstr>
      <vt:lpstr>Why are all of these grouped under “Challenging Word Problems?”</vt:lpstr>
      <vt:lpstr>Whole Numbers and Decimals: Example</vt:lpstr>
      <vt:lpstr>Continued</vt:lpstr>
      <vt:lpstr>Guided Problem</vt:lpstr>
      <vt:lpstr>Guided Problem Continued</vt:lpstr>
      <vt:lpstr>Practice Problems (6A)</vt:lpstr>
      <vt:lpstr>Fraction Problems</vt:lpstr>
      <vt:lpstr>Practice 6B</vt:lpstr>
      <vt:lpstr>Ratio</vt:lpstr>
      <vt:lpstr>Practice Continued</vt:lpstr>
      <vt:lpstr>Practice 6d</vt:lpstr>
    </vt:vector>
  </TitlesOfParts>
  <Company>Salt River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Algebraic Expressions</dc:title>
  <dc:creator>Liu Shuyun</dc:creator>
  <cp:lastModifiedBy>Gan, Ryan</cp:lastModifiedBy>
  <cp:revision>490</cp:revision>
  <dcterms:created xsi:type="dcterms:W3CDTF">2017-08-26T04:41:34Z</dcterms:created>
  <dcterms:modified xsi:type="dcterms:W3CDTF">2021-04-03T16:50:53Z</dcterms:modified>
</cp:coreProperties>
</file>