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7" r:id="rId2"/>
    <p:sldId id="395" r:id="rId3"/>
    <p:sldId id="408" r:id="rId4"/>
    <p:sldId id="396" r:id="rId5"/>
    <p:sldId id="409" r:id="rId6"/>
    <p:sldId id="410" r:id="rId7"/>
    <p:sldId id="397" r:id="rId8"/>
    <p:sldId id="411" r:id="rId9"/>
    <p:sldId id="399" r:id="rId10"/>
    <p:sldId id="412" r:id="rId11"/>
    <p:sldId id="40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 autoAdjust="0"/>
    <p:restoredTop sz="90166"/>
  </p:normalViewPr>
  <p:slideViewPr>
    <p:cSldViewPr snapToGrid="0">
      <p:cViewPr varScale="1">
        <p:scale>
          <a:sx n="86" d="100"/>
          <a:sy n="86" d="100"/>
        </p:scale>
        <p:origin x="9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16E8-BDC2-459A-9C5F-E74BD7736B1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2857-1DB7-410F-BC99-4E348530F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2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8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41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5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9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8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5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1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4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BBC6-C1C8-4C93-8929-9865B4583BA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53809D-F818-4C98-8E28-8F1447D4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995E-E6D9-4665-9740-517A72C0F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More Challenging Word Problems- Percentages and Speed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47838-61C0-4D73-9B01-42C0D8863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13</a:t>
            </a:r>
          </a:p>
        </p:txBody>
      </p:sp>
    </p:spTree>
    <p:extLst>
      <p:ext uri="{BB962C8B-B14F-4D97-AF65-F5344CB8AC3E}">
        <p14:creationId xmlns:p14="http://schemas.microsoft.com/office/powerpoint/2010/main" val="38288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307C-6B30-48AF-988D-67D3D63C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3CBF-94FA-4AB6-A2DC-AE77666F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0741"/>
            <a:ext cx="8596668" cy="1315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Mr. </a:t>
            </a:r>
            <a:r>
              <a:rPr lang="en-US" dirty="0" err="1"/>
              <a:t>Gambani</a:t>
            </a:r>
            <a:r>
              <a:rPr lang="en-US" dirty="0"/>
              <a:t> drove from Town P to Town Q. He took 2 hours to cover ¾ of the trip at an average speed of 60 km/h. He covered the remaining trip at an average speed of 50 km/h. If he arrived at Town Q at 12:00 noon. What time did he leave Town B?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1EAFFA-0193-4FB2-943D-8B555039278F}"/>
              </a:ext>
            </a:extLst>
          </p:cNvPr>
          <p:cNvSpPr txBox="1">
            <a:spLocks/>
          </p:cNvSpPr>
          <p:nvPr/>
        </p:nvSpPr>
        <p:spPr>
          <a:xfrm>
            <a:off x="6509887" y="2485284"/>
            <a:ext cx="2687303" cy="41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What is the question?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A2BFAA-5C9D-4338-8CE9-F55EA4B31D0B}"/>
              </a:ext>
            </a:extLst>
          </p:cNvPr>
          <p:cNvSpPr txBox="1">
            <a:spLocks/>
          </p:cNvSpPr>
          <p:nvPr/>
        </p:nvSpPr>
        <p:spPr>
          <a:xfrm>
            <a:off x="6509886" y="3060477"/>
            <a:ext cx="3731282" cy="41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time did he leave Town 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7E5A6-C20C-4407-A67F-5446E1C63F97}"/>
              </a:ext>
            </a:extLst>
          </p:cNvPr>
          <p:cNvSpPr txBox="1"/>
          <p:nvPr/>
        </p:nvSpPr>
        <p:spPr>
          <a:xfrm>
            <a:off x="677334" y="3706416"/>
            <a:ext cx="4256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Distance he covered in first part=3/4ths of the whole trip= speed*time=(60)(2)=</a:t>
            </a:r>
            <a:r>
              <a:rPr lang="en-US" dirty="0">
                <a:solidFill>
                  <a:schemeClr val="accent5"/>
                </a:solidFill>
              </a:rPr>
              <a:t>120km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D273C8-9EF8-4D9D-B3BB-A2681B9CD6AC}"/>
              </a:ext>
            </a:extLst>
          </p:cNvPr>
          <p:cNvSpPr txBox="1"/>
          <p:nvPr/>
        </p:nvSpPr>
        <p:spPr>
          <a:xfrm>
            <a:off x="677334" y="4722732"/>
            <a:ext cx="4256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Last 1/4</a:t>
            </a:r>
            <a:r>
              <a:rPr lang="en-US" baseline="30000" dirty="0"/>
              <a:t>th</a:t>
            </a:r>
            <a:r>
              <a:rPr lang="en-US" dirty="0"/>
              <a:t> of trip=40km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A0A54-9A06-4EA1-B9AF-8C84CAE75F9A}"/>
              </a:ext>
            </a:extLst>
          </p:cNvPr>
          <p:cNvSpPr txBox="1"/>
          <p:nvPr/>
        </p:nvSpPr>
        <p:spPr>
          <a:xfrm>
            <a:off x="677334" y="5262593"/>
            <a:ext cx="5270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Time of remaining trip=distance/speed=4/5 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B99A6-F2E9-4D81-844F-87F9538C273E}"/>
              </a:ext>
            </a:extLst>
          </p:cNvPr>
          <p:cNvSpPr txBox="1"/>
          <p:nvPr/>
        </p:nvSpPr>
        <p:spPr>
          <a:xfrm>
            <a:off x="677334" y="5802454"/>
            <a:ext cx="4256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Total time= 2 hours+4/5=2 hours 48 minutes</a:t>
            </a:r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F61CBF4B-45C2-4FE2-83AC-C71166BB1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22702" r="27999" b="68248"/>
          <a:stretch/>
        </p:blipFill>
        <p:spPr>
          <a:xfrm>
            <a:off x="677334" y="2632506"/>
            <a:ext cx="5198005" cy="10151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5FD3CC-4590-4778-A29D-72F2F0E7D947}"/>
              </a:ext>
            </a:extLst>
          </p:cNvPr>
          <p:cNvSpPr txBox="1"/>
          <p:nvPr/>
        </p:nvSpPr>
        <p:spPr>
          <a:xfrm>
            <a:off x="6096000" y="3856433"/>
            <a:ext cx="4256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12:00 noon-2 hours 48 mins=9:12 am</a:t>
            </a:r>
          </a:p>
        </p:txBody>
      </p:sp>
    </p:spTree>
    <p:extLst>
      <p:ext uri="{BB962C8B-B14F-4D97-AF65-F5344CB8AC3E}">
        <p14:creationId xmlns:p14="http://schemas.microsoft.com/office/powerpoint/2010/main" val="39019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99FB-A939-4E55-B9B0-6175F98C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2971"/>
          </a:xfrm>
        </p:spPr>
        <p:txBody>
          <a:bodyPr/>
          <a:lstStyle/>
          <a:p>
            <a:r>
              <a:rPr lang="en-US" dirty="0"/>
              <a:t>Practice Problems (6G)</a:t>
            </a:r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C3C6B0B7-47B2-4796-8282-F3FBFB0C8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0176" r="13660" b="56089"/>
          <a:stretch/>
        </p:blipFill>
        <p:spPr>
          <a:xfrm>
            <a:off x="677333" y="1482571"/>
            <a:ext cx="5812243" cy="3131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655BE2-3302-4A2E-A1D1-A776B12CE9B8}"/>
              </a:ext>
            </a:extLst>
          </p:cNvPr>
          <p:cNvSpPr txBox="1"/>
          <p:nvPr/>
        </p:nvSpPr>
        <p:spPr>
          <a:xfrm>
            <a:off x="7661426" y="1779804"/>
            <a:ext cx="31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4:45 pm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7CDB4-1705-42BB-A397-07B795060929}"/>
              </a:ext>
            </a:extLst>
          </p:cNvPr>
          <p:cNvSpPr txBox="1"/>
          <p:nvPr/>
        </p:nvSpPr>
        <p:spPr>
          <a:xfrm>
            <a:off x="7661425" y="2893296"/>
            <a:ext cx="31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95 km/h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4E404-3CA0-434C-A160-8667440CF488}"/>
              </a:ext>
            </a:extLst>
          </p:cNvPr>
          <p:cNvSpPr txBox="1"/>
          <p:nvPr/>
        </p:nvSpPr>
        <p:spPr>
          <a:xfrm>
            <a:off x="7661428" y="4006788"/>
            <a:ext cx="31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48 km/h</a:t>
            </a:r>
          </a:p>
        </p:txBody>
      </p:sp>
    </p:spTree>
    <p:extLst>
      <p:ext uri="{BB962C8B-B14F-4D97-AF65-F5344CB8AC3E}">
        <p14:creationId xmlns:p14="http://schemas.microsoft.com/office/powerpoint/2010/main" val="1864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995E-E6D9-4665-9740-517A72C0F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10694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D59B-76B2-44A4-9F61-2052A93F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DFD09-3BED-4F7E-84DE-75D8B888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1032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Pretty much fractions but in a different form.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308D40-11FF-46A0-AC39-C4228E5E29B4}"/>
              </a:ext>
            </a:extLst>
          </p:cNvPr>
          <p:cNvSpPr txBox="1">
            <a:spLocks/>
          </p:cNvSpPr>
          <p:nvPr/>
        </p:nvSpPr>
        <p:spPr>
          <a:xfrm>
            <a:off x="677334" y="2521258"/>
            <a:ext cx="8596668" cy="103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1 in fraction amount=100%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EB9184-2BEF-4F2B-B31F-59B86AC6D571}"/>
              </a:ext>
            </a:extLst>
          </p:cNvPr>
          <p:cNvSpPr txBox="1">
            <a:spLocks/>
          </p:cNvSpPr>
          <p:nvPr/>
        </p:nvSpPr>
        <p:spPr>
          <a:xfrm>
            <a:off x="677334" y="3553903"/>
            <a:ext cx="8596668" cy="103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You can convert fractions to percentages and vise-versa if you feel like one way is easier than the other. 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4621-9308-4CE9-A537-9501DA6D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(Guided) Problem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1A74-BCFB-4518-A0B7-BA04A28B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9853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shopkeeper had 4 handbags which were of the same cost price. He sold 3 of them at 40% more than the cost price. He sold the fourth handbag at cost price. He received $260 altogether. Find the cost price of each handbag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6C2DE0F-1E2A-42C2-87C3-907F9A87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33841" r="17025" b="41281"/>
          <a:stretch/>
        </p:blipFill>
        <p:spPr>
          <a:xfrm>
            <a:off x="677334" y="2333223"/>
            <a:ext cx="5018112" cy="2414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76C35-31C3-4906-888D-B9040CF68312}"/>
              </a:ext>
            </a:extLst>
          </p:cNvPr>
          <p:cNvSpPr txBox="1"/>
          <p:nvPr/>
        </p:nvSpPr>
        <p:spPr>
          <a:xfrm>
            <a:off x="6095998" y="3299194"/>
            <a:ext cx="46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Percentage: 3(140%)+100%=520%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4C4E6-B483-48A6-8D48-6BCE7D74C65A}"/>
              </a:ext>
            </a:extLst>
          </p:cNvPr>
          <p:cNvSpPr txBox="1"/>
          <p:nvPr/>
        </p:nvSpPr>
        <p:spPr>
          <a:xfrm>
            <a:off x="6095998" y="3794106"/>
            <a:ext cx="410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520%=$260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30D79-714F-45D0-94E6-5CD22E065D17}"/>
              </a:ext>
            </a:extLst>
          </p:cNvPr>
          <p:cNvSpPr txBox="1"/>
          <p:nvPr/>
        </p:nvSpPr>
        <p:spPr>
          <a:xfrm>
            <a:off x="6095998" y="4289018"/>
            <a:ext cx="426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1%=$0.50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37723-539A-4F2A-9A75-8CA89675CC92}"/>
              </a:ext>
            </a:extLst>
          </p:cNvPr>
          <p:cNvSpPr txBox="1"/>
          <p:nvPr/>
        </p:nvSpPr>
        <p:spPr>
          <a:xfrm>
            <a:off x="6095998" y="4783930"/>
            <a:ext cx="38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100%=cost of bag=$50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792F2-471F-48DB-ABCF-21F14CA73FF2}"/>
              </a:ext>
            </a:extLst>
          </p:cNvPr>
          <p:cNvSpPr txBox="1"/>
          <p:nvPr/>
        </p:nvSpPr>
        <p:spPr>
          <a:xfrm>
            <a:off x="6095999" y="2224144"/>
            <a:ext cx="426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DED05-F4DB-470F-B25E-6B85B8E61A30}"/>
              </a:ext>
            </a:extLst>
          </p:cNvPr>
          <p:cNvSpPr txBox="1"/>
          <p:nvPr/>
        </p:nvSpPr>
        <p:spPr>
          <a:xfrm>
            <a:off x="6095998" y="2719056"/>
            <a:ext cx="426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cost price of each handbag</a:t>
            </a:r>
          </a:p>
        </p:txBody>
      </p:sp>
    </p:spTree>
    <p:extLst>
      <p:ext uri="{BB962C8B-B14F-4D97-AF65-F5344CB8AC3E}">
        <p14:creationId xmlns:p14="http://schemas.microsoft.com/office/powerpoint/2010/main" val="20016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4621-9308-4CE9-A537-9501DA6D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1A74-BCFB-4518-A0B7-BA04A28B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9853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club had 600 members. 60% of them were males. When 200 new members joined the club, the percentage of male members was reduced to 50%. How many of the new members were males?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76C35-31C3-4906-888D-B9040CF68312}"/>
              </a:ext>
            </a:extLst>
          </p:cNvPr>
          <p:cNvSpPr txBox="1"/>
          <p:nvPr/>
        </p:nvSpPr>
        <p:spPr>
          <a:xfrm>
            <a:off x="6095998" y="3299194"/>
            <a:ext cx="50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males were there before and after?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4C4E6-B483-48A6-8D48-6BCE7D74C65A}"/>
              </a:ext>
            </a:extLst>
          </p:cNvPr>
          <p:cNvSpPr txBox="1"/>
          <p:nvPr/>
        </p:nvSpPr>
        <p:spPr>
          <a:xfrm>
            <a:off x="6095998" y="3794106"/>
            <a:ext cx="514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 (.6)(600)=360. After: (.5)(600+200)=400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30D79-714F-45D0-94E6-5CD22E065D17}"/>
              </a:ext>
            </a:extLst>
          </p:cNvPr>
          <p:cNvSpPr txBox="1"/>
          <p:nvPr/>
        </p:nvSpPr>
        <p:spPr>
          <a:xfrm>
            <a:off x="6095998" y="4289018"/>
            <a:ext cx="492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in males=males after-males 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37723-539A-4F2A-9A75-8CA89675CC92}"/>
              </a:ext>
            </a:extLst>
          </p:cNvPr>
          <p:cNvSpPr txBox="1"/>
          <p:nvPr/>
        </p:nvSpPr>
        <p:spPr>
          <a:xfrm>
            <a:off x="6095998" y="4783930"/>
            <a:ext cx="38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400-360=40 new males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792F2-471F-48DB-ABCF-21F14CA73FF2}"/>
              </a:ext>
            </a:extLst>
          </p:cNvPr>
          <p:cNvSpPr txBox="1"/>
          <p:nvPr/>
        </p:nvSpPr>
        <p:spPr>
          <a:xfrm>
            <a:off x="6095999" y="2224144"/>
            <a:ext cx="426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DED05-F4DB-470F-B25E-6B85B8E61A30}"/>
              </a:ext>
            </a:extLst>
          </p:cNvPr>
          <p:cNvSpPr txBox="1"/>
          <p:nvPr/>
        </p:nvSpPr>
        <p:spPr>
          <a:xfrm>
            <a:off x="6095998" y="2719056"/>
            <a:ext cx="426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number of new members that were males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A530E5-57EB-4E65-BFCF-07C1D3EE0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16460" r="36226" b="60979"/>
          <a:stretch/>
        </p:blipFill>
        <p:spPr>
          <a:xfrm>
            <a:off x="677334" y="2173632"/>
            <a:ext cx="4101483" cy="2330097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0AFE26-904F-469F-A92F-5F4301660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51730" r="22604" b="27567"/>
          <a:stretch/>
        </p:blipFill>
        <p:spPr>
          <a:xfrm>
            <a:off x="677334" y="4526210"/>
            <a:ext cx="4101483" cy="16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D59B-76B2-44A4-9F61-2052A93F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 (6F)</a:t>
            </a:r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C01F9D7A-5D25-4C64-98E0-9B6F553E0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10806" r="16446" b="59341"/>
          <a:stretch/>
        </p:blipFill>
        <p:spPr>
          <a:xfrm>
            <a:off x="677334" y="1801091"/>
            <a:ext cx="7268181" cy="354129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A7919E-89C2-4E4D-8847-50BB199833C6}"/>
              </a:ext>
            </a:extLst>
          </p:cNvPr>
          <p:cNvSpPr txBox="1"/>
          <p:nvPr/>
        </p:nvSpPr>
        <p:spPr>
          <a:xfrm>
            <a:off x="763480" y="5628443"/>
            <a:ext cx="142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500 participants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1AD8E-87B0-4F92-B05F-AB6AD388091D}"/>
              </a:ext>
            </a:extLst>
          </p:cNvPr>
          <p:cNvSpPr txBox="1"/>
          <p:nvPr/>
        </p:nvSpPr>
        <p:spPr>
          <a:xfrm>
            <a:off x="2716035" y="5628442"/>
            <a:ext cx="142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68 percent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DDB56-BCF6-45F2-B646-F4FD16E04E3F}"/>
              </a:ext>
            </a:extLst>
          </p:cNvPr>
          <p:cNvSpPr txBox="1"/>
          <p:nvPr/>
        </p:nvSpPr>
        <p:spPr>
          <a:xfrm>
            <a:off x="4975668" y="5628443"/>
            <a:ext cx="142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40 children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8C2A8-B71E-4539-B768-D43C69E4F62D}"/>
              </a:ext>
            </a:extLst>
          </p:cNvPr>
          <p:cNvSpPr txBox="1"/>
          <p:nvPr/>
        </p:nvSpPr>
        <p:spPr>
          <a:xfrm>
            <a:off x="7235301" y="5628442"/>
            <a:ext cx="1420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50 percent more</a:t>
            </a:r>
          </a:p>
        </p:txBody>
      </p:sp>
    </p:spTree>
    <p:extLst>
      <p:ext uri="{BB962C8B-B14F-4D97-AF65-F5344CB8AC3E}">
        <p14:creationId xmlns:p14="http://schemas.microsoft.com/office/powerpoint/2010/main" val="30200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D59B-76B2-44A4-9F61-2052A93F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DFD09-3BED-4F7E-84DE-75D8B888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41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Remember: Speed=distance/time (meters/second)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509B25-2843-4DF8-B704-52073C6CD8C7}"/>
              </a:ext>
            </a:extLst>
          </p:cNvPr>
          <p:cNvSpPr txBox="1">
            <a:spLocks/>
          </p:cNvSpPr>
          <p:nvPr/>
        </p:nvSpPr>
        <p:spPr>
          <a:xfrm>
            <a:off x="677334" y="2224739"/>
            <a:ext cx="8596668" cy="40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Distance=speed*time (meters/second)*(second)=meters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71C22-59C7-474F-A02B-483496B47AAC}"/>
              </a:ext>
            </a:extLst>
          </p:cNvPr>
          <p:cNvSpPr txBox="1"/>
          <p:nvPr/>
        </p:nvSpPr>
        <p:spPr>
          <a:xfrm>
            <a:off x="677334" y="2925271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3" charset="2"/>
              <a:buNone/>
            </a:pPr>
            <a:r>
              <a:rPr lang="en-US" dirty="0"/>
              <a:t>Time=distance/speed (meters)/(meters/second)=seconds</a:t>
            </a:r>
          </a:p>
        </p:txBody>
      </p:sp>
      <p:pic>
        <p:nvPicPr>
          <p:cNvPr id="1026" name="Picture 2" descr="Session 2: Units of measure: 3.3 Average speed - OpenLearn - Open  University - FSM_SSH_2">
            <a:extLst>
              <a:ext uri="{FF2B5EF4-FFF2-40B4-BE49-F238E27FC236}">
                <a16:creationId xmlns:a16="http://schemas.microsoft.com/office/drawing/2014/main" id="{2B994924-F964-4879-98F0-C555072D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60" y="1488612"/>
            <a:ext cx="4375613" cy="306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EAA083-B405-4A6A-8DF3-97A156683831}"/>
              </a:ext>
            </a:extLst>
          </p:cNvPr>
          <p:cNvSpPr txBox="1"/>
          <p:nvPr/>
        </p:nvSpPr>
        <p:spPr>
          <a:xfrm>
            <a:off x="677334" y="3563398"/>
            <a:ext cx="6098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3" charset="2"/>
              <a:buNone/>
            </a:pPr>
            <a:r>
              <a:rPr lang="en-US" dirty="0"/>
              <a:t>Distance can be any distance (km, m, miles, etc.)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Time can be any unit of time (s, minutes, hours,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But remember: Always do unit conversions if there are any!</a:t>
            </a:r>
          </a:p>
        </p:txBody>
      </p:sp>
    </p:spTree>
    <p:extLst>
      <p:ext uri="{BB962C8B-B14F-4D97-AF65-F5344CB8AC3E}">
        <p14:creationId xmlns:p14="http://schemas.microsoft.com/office/powerpoint/2010/main" val="9050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307C-6B30-48AF-988D-67D3D63C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Problem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3CBF-94FA-4AB6-A2DC-AE77666F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0742"/>
            <a:ext cx="8596668" cy="999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Jeff and Cameron both drove a distance of 120km from Town X to Town Y. Cameron started the trip 30 minutes later than Jeff. They reached town A at the same time. If Cameron’s average speed was 80 km/h, find Jeff’s average speed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1EAFFA-0193-4FB2-943D-8B555039278F}"/>
              </a:ext>
            </a:extLst>
          </p:cNvPr>
          <p:cNvSpPr txBox="1">
            <a:spLocks/>
          </p:cNvSpPr>
          <p:nvPr/>
        </p:nvSpPr>
        <p:spPr>
          <a:xfrm>
            <a:off x="6509887" y="2485284"/>
            <a:ext cx="2687303" cy="41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What is the question?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A2BFAA-5C9D-4338-8CE9-F55EA4B31D0B}"/>
              </a:ext>
            </a:extLst>
          </p:cNvPr>
          <p:cNvSpPr txBox="1">
            <a:spLocks/>
          </p:cNvSpPr>
          <p:nvPr/>
        </p:nvSpPr>
        <p:spPr>
          <a:xfrm>
            <a:off x="6513549" y="3074215"/>
            <a:ext cx="3273229" cy="41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Find Jeff’s average speed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7E5A6-C20C-4407-A67F-5446E1C63F97}"/>
              </a:ext>
            </a:extLst>
          </p:cNvPr>
          <p:cNvSpPr txBox="1"/>
          <p:nvPr/>
        </p:nvSpPr>
        <p:spPr>
          <a:xfrm>
            <a:off x="6509887" y="3663146"/>
            <a:ext cx="4256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 Find Jeff’s average speed, we need the distance Jeff traveled and the time it took for him to travel that long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58E3F09-9327-4D64-9618-E59E2024E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3430" r="28015" b="65007"/>
          <a:stretch/>
        </p:blipFill>
        <p:spPr>
          <a:xfrm>
            <a:off x="677334" y="2435613"/>
            <a:ext cx="5546720" cy="13995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D273C8-9EF8-4D9D-B3BB-A2681B9CD6AC}"/>
              </a:ext>
            </a:extLst>
          </p:cNvPr>
          <p:cNvSpPr txBox="1"/>
          <p:nvPr/>
        </p:nvSpPr>
        <p:spPr>
          <a:xfrm>
            <a:off x="6509887" y="4629746"/>
            <a:ext cx="4256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Jeff’s time=Cameron’s time+.5 hours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A0A54-9A06-4EA1-B9AF-8C84CAE75F9A}"/>
              </a:ext>
            </a:extLst>
          </p:cNvPr>
          <p:cNvSpPr txBox="1"/>
          <p:nvPr/>
        </p:nvSpPr>
        <p:spPr>
          <a:xfrm>
            <a:off x="6509886" y="5092064"/>
            <a:ext cx="4951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Cameron’s time=distance/speed=120/80=1.5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B99A6-F2E9-4D81-844F-87F9538C273E}"/>
              </a:ext>
            </a:extLst>
          </p:cNvPr>
          <p:cNvSpPr txBox="1"/>
          <p:nvPr/>
        </p:nvSpPr>
        <p:spPr>
          <a:xfrm>
            <a:off x="6509887" y="5716921"/>
            <a:ext cx="4256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Jeff’s time=1.5 hours+.5 hours=2 hours</a:t>
            </a:r>
          </a:p>
        </p:txBody>
      </p:sp>
    </p:spTree>
    <p:extLst>
      <p:ext uri="{BB962C8B-B14F-4D97-AF65-F5344CB8AC3E}">
        <p14:creationId xmlns:p14="http://schemas.microsoft.com/office/powerpoint/2010/main" val="4857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307C-6B30-48AF-988D-67D3D63C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3CBF-94FA-4AB6-A2DC-AE77666F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0741"/>
            <a:ext cx="8596668" cy="1169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Mr. Stone drove a distance of 80km from Town A to Town B. He drove at an average speed of 75 km/h for the first 40 minutes. For the rest of the trip, he drove at an average speed of 72 km/h. If he left Town A at 8:30am, what time did he arrive at Town B?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1EAFFA-0193-4FB2-943D-8B555039278F}"/>
              </a:ext>
            </a:extLst>
          </p:cNvPr>
          <p:cNvSpPr txBox="1">
            <a:spLocks/>
          </p:cNvSpPr>
          <p:nvPr/>
        </p:nvSpPr>
        <p:spPr>
          <a:xfrm>
            <a:off x="6776291" y="2478534"/>
            <a:ext cx="3243105" cy="41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1. What is the question?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A2BFAA-5C9D-4338-8CE9-F55EA4B31D0B}"/>
              </a:ext>
            </a:extLst>
          </p:cNvPr>
          <p:cNvSpPr txBox="1">
            <a:spLocks/>
          </p:cNvSpPr>
          <p:nvPr/>
        </p:nvSpPr>
        <p:spPr>
          <a:xfrm>
            <a:off x="6776291" y="2921412"/>
            <a:ext cx="4063343" cy="459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time did he arrive at Town B?</a:t>
            </a:r>
          </a:p>
        </p:txBody>
      </p:sp>
      <p:pic>
        <p:nvPicPr>
          <p:cNvPr id="7" name="Picture 6" descr="Diagram, text, letter&#10;&#10;Description automatically generated">
            <a:extLst>
              <a:ext uri="{FF2B5EF4-FFF2-40B4-BE49-F238E27FC236}">
                <a16:creationId xmlns:a16="http://schemas.microsoft.com/office/drawing/2014/main" id="{B1F15088-2E5E-4A56-8563-E8ABD5E5C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19029" r="30863" b="69678"/>
          <a:stretch/>
        </p:blipFill>
        <p:spPr>
          <a:xfrm>
            <a:off x="677334" y="2684392"/>
            <a:ext cx="5806633" cy="1508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712D9F-CA7D-419E-AB49-C7D1FCC126FC}"/>
              </a:ext>
            </a:extLst>
          </p:cNvPr>
          <p:cNvSpPr txBox="1"/>
          <p:nvPr/>
        </p:nvSpPr>
        <p:spPr>
          <a:xfrm>
            <a:off x="6776291" y="3438384"/>
            <a:ext cx="4256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 Times: Time spent at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(40 minutes) </a:t>
            </a:r>
            <a:r>
              <a:rPr lang="en-US" dirty="0"/>
              <a:t>and time spent at 2nd.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A5EE6-BF02-440B-8388-000594F01C13}"/>
              </a:ext>
            </a:extLst>
          </p:cNvPr>
          <p:cNvSpPr txBox="1"/>
          <p:nvPr/>
        </p:nvSpPr>
        <p:spPr>
          <a:xfrm>
            <a:off x="677334" y="4193309"/>
            <a:ext cx="2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(spent 2nd) =</a:t>
            </a:r>
          </a:p>
          <a:p>
            <a:r>
              <a:rPr lang="en-US" dirty="0"/>
              <a:t>distance (2</a:t>
            </a:r>
            <a:r>
              <a:rPr lang="en-US" baseline="30000" dirty="0"/>
              <a:t>nd</a:t>
            </a:r>
            <a:r>
              <a:rPr lang="en-US" dirty="0"/>
              <a:t>)/speed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BA2DA-9ACE-4E12-837B-B983D3F78854}"/>
              </a:ext>
            </a:extLst>
          </p:cNvPr>
          <p:cNvSpPr txBox="1"/>
          <p:nvPr/>
        </p:nvSpPr>
        <p:spPr>
          <a:xfrm>
            <a:off x="677334" y="4947911"/>
            <a:ext cx="404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the distance, you do total distance and subtract it from the distance traveled for the first 40 minutes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342EE-1A33-4232-8949-8C8EB2A182BE}"/>
              </a:ext>
            </a:extLst>
          </p:cNvPr>
          <p:cNvSpPr txBox="1"/>
          <p:nvPr/>
        </p:nvSpPr>
        <p:spPr>
          <a:xfrm>
            <a:off x="4725552" y="4193309"/>
            <a:ext cx="404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Distance=80km-(75)(2/3)=30 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9517D0-AE2A-4824-B385-E861747953E4}"/>
              </a:ext>
            </a:extLst>
          </p:cNvPr>
          <p:cNvSpPr txBox="1"/>
          <p:nvPr/>
        </p:nvSpPr>
        <p:spPr>
          <a:xfrm>
            <a:off x="4759744" y="4713848"/>
            <a:ext cx="404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(spent at 72km/h) =distance/speed</a:t>
            </a:r>
          </a:p>
          <a:p>
            <a:r>
              <a:rPr lang="en-US" dirty="0"/>
              <a:t>=30/72=5/12 hours=25 minutes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0C3A1E-C1AB-4525-98FA-DEDE1F73771B}"/>
              </a:ext>
            </a:extLst>
          </p:cNvPr>
          <p:cNvSpPr txBox="1"/>
          <p:nvPr/>
        </p:nvSpPr>
        <p:spPr>
          <a:xfrm>
            <a:off x="4725552" y="5698101"/>
            <a:ext cx="404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Time=40+25=65 minutes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2FD02A-ADB9-4073-BD83-B3405A1CD0F5}"/>
              </a:ext>
            </a:extLst>
          </p:cNvPr>
          <p:cNvSpPr txBox="1"/>
          <p:nvPr/>
        </p:nvSpPr>
        <p:spPr>
          <a:xfrm>
            <a:off x="4752182" y="6126307"/>
            <a:ext cx="404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arrives Town B at 9:35am</a:t>
            </a:r>
          </a:p>
        </p:txBody>
      </p:sp>
    </p:spTree>
    <p:extLst>
      <p:ext uri="{BB962C8B-B14F-4D97-AF65-F5344CB8AC3E}">
        <p14:creationId xmlns:p14="http://schemas.microsoft.com/office/powerpoint/2010/main" val="28364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1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5693</TotalTime>
  <Words>774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More Challenging Word Problems- Percentages and Speed</vt:lpstr>
      <vt:lpstr>Percentages</vt:lpstr>
      <vt:lpstr>Percentages</vt:lpstr>
      <vt:lpstr> (Guided) Problem 1</vt:lpstr>
      <vt:lpstr>Problem 2</vt:lpstr>
      <vt:lpstr>Practice Problems (6F)</vt:lpstr>
      <vt:lpstr>Speed</vt:lpstr>
      <vt:lpstr>Guided Problem 1</vt:lpstr>
      <vt:lpstr>Problem 2</vt:lpstr>
      <vt:lpstr>Problem 3</vt:lpstr>
      <vt:lpstr>Practice Problems (6G)</vt:lpstr>
    </vt:vector>
  </TitlesOfParts>
  <Company>Salt River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Liu Shuyun</dc:creator>
  <cp:lastModifiedBy>Gan, Ryan</cp:lastModifiedBy>
  <cp:revision>491</cp:revision>
  <dcterms:created xsi:type="dcterms:W3CDTF">2017-08-26T04:41:34Z</dcterms:created>
  <dcterms:modified xsi:type="dcterms:W3CDTF">2021-04-10T07:44:50Z</dcterms:modified>
</cp:coreProperties>
</file>