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357" r:id="rId2"/>
    <p:sldId id="371" r:id="rId3"/>
    <p:sldId id="373" r:id="rId4"/>
    <p:sldId id="375" r:id="rId5"/>
    <p:sldId id="364" r:id="rId6"/>
    <p:sldId id="372" r:id="rId7"/>
    <p:sldId id="376" r:id="rId8"/>
    <p:sldId id="366" r:id="rId9"/>
    <p:sldId id="367" r:id="rId10"/>
    <p:sldId id="368" r:id="rId11"/>
    <p:sldId id="369" r:id="rId12"/>
    <p:sldId id="370" r:id="rId13"/>
    <p:sldId id="374" r:id="rId14"/>
    <p:sldId id="377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22" autoAdjust="0"/>
    <p:restoredTop sz="90166"/>
  </p:normalViewPr>
  <p:slideViewPr>
    <p:cSldViewPr snapToGrid="0">
      <p:cViewPr varScale="1">
        <p:scale>
          <a:sx n="98" d="100"/>
          <a:sy n="98" d="100"/>
        </p:scale>
        <p:origin x="46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DC16E8-BDC2-459A-9C5F-E74BD7736B10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052857-1DB7-410F-BC99-4E348530F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763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BBC6-C1C8-4C93-8929-9865B4583BAA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809D-F818-4C98-8E28-8F1447D4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026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BBC6-C1C8-4C93-8929-9865B4583BAA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809D-F818-4C98-8E28-8F1447D4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980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BBC6-C1C8-4C93-8929-9865B4583BAA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809D-F818-4C98-8E28-8F1447D40177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394198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BBC6-C1C8-4C93-8929-9865B4583BAA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809D-F818-4C98-8E28-8F1447D4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0556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BBC6-C1C8-4C93-8929-9865B4583BAA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809D-F818-4C98-8E28-8F1447D4017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6759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BBC6-C1C8-4C93-8929-9865B4583BAA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809D-F818-4C98-8E28-8F1447D4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0898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BBC6-C1C8-4C93-8929-9865B4583BAA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809D-F818-4C98-8E28-8F1447D4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3249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BBC6-C1C8-4C93-8929-9865B4583BAA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809D-F818-4C98-8E28-8F1447D4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681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BBC6-C1C8-4C93-8929-9865B4583BAA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809D-F818-4C98-8E28-8F1447D4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342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BBC6-C1C8-4C93-8929-9865B4583BAA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809D-F818-4C98-8E28-8F1447D4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996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BBC6-C1C8-4C93-8929-9865B4583BAA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809D-F818-4C98-8E28-8F1447D4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253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BBC6-C1C8-4C93-8929-9865B4583BAA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809D-F818-4C98-8E28-8F1447D4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671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BBC6-C1C8-4C93-8929-9865B4583BAA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809D-F818-4C98-8E28-8F1447D4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518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BBC6-C1C8-4C93-8929-9865B4583BAA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809D-F818-4C98-8E28-8F1447D4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345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BBC6-C1C8-4C93-8929-9865B4583BAA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809D-F818-4C98-8E28-8F1447D4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218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BBC6-C1C8-4C93-8929-9865B4583BAA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809D-F818-4C98-8E28-8F1447D4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235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C2BBC6-C1C8-4C93-8929-9865B4583BAA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B53809D-F818-4C98-8E28-8F1447D4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966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Fractions- PEMDAS and Fraction Word Problems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2: January 21, 2023</a:t>
            </a:r>
          </a:p>
        </p:txBody>
      </p:sp>
    </p:spTree>
    <p:extLst>
      <p:ext uri="{BB962C8B-B14F-4D97-AF65-F5344CB8AC3E}">
        <p14:creationId xmlns:p14="http://schemas.microsoft.com/office/powerpoint/2010/main" val="24503903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01650" y="517237"/>
            <a:ext cx="88270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1"/>
                </a:solidFill>
              </a:rPr>
              <a:t>Fraction- Word Problem #4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4"/>
              <p:cNvSpPr>
                <a:spLocks noGrp="1"/>
              </p:cNvSpPr>
              <p:nvPr>
                <p:ph idx="1"/>
              </p:nvPr>
            </p:nvSpPr>
            <p:spPr>
              <a:xfrm>
                <a:off x="400050" y="1040457"/>
                <a:ext cx="9867900" cy="5720561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000" b="0" dirty="0">
                    <a:latin typeface="Times New Roman" charset="0"/>
                    <a:ea typeface="Times New Roman" charset="0"/>
                    <a:cs typeface="Times New Roman" charset="0"/>
                  </a:rPr>
                  <a:t> of the beads in a box are red. There are 24 more yellow beads then red beads. The remaining 76 beads are blue. How many beads are there altogether? </a:t>
                </a:r>
              </a:p>
              <a:p>
                <a:r>
                  <a:rPr lang="en-US" sz="2000" dirty="0">
                    <a:latin typeface="Times New Roman" charset="0"/>
                    <a:ea typeface="Times New Roman" charset="0"/>
                    <a:cs typeface="Times New Roman" charset="0"/>
                  </a:rPr>
                  <a:t>What color beads are in the box? </a:t>
                </a:r>
              </a:p>
              <a:p>
                <a:pPr lvl="1">
                  <a:buFont typeface="Courier New" charset="0"/>
                  <a:buChar char="o"/>
                </a:pPr>
                <a:r>
                  <a:rPr lang="en-US" sz="1800" dirty="0">
                    <a:latin typeface="Times New Roman" charset="0"/>
                    <a:ea typeface="Times New Roman" charset="0"/>
                    <a:cs typeface="Times New Roman" charset="0"/>
                  </a:rPr>
                  <a:t>Total (t): 1 </a:t>
                </a:r>
              </a:p>
              <a:p>
                <a:pPr lvl="1">
                  <a:buFont typeface="Courier New" charset="0"/>
                  <a:buChar char="o"/>
                </a:pPr>
                <a:r>
                  <a:rPr lang="en-US" sz="1800" dirty="0">
                    <a:latin typeface="Times New Roman" charset="0"/>
                    <a:ea typeface="Times New Roman" charset="0"/>
                    <a:cs typeface="Times New Roman" charset="0"/>
                  </a:rPr>
                  <a:t>Red: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1</m:t>
                        </m:r>
                      </m:num>
                      <m:den>
                        <m:r>
                          <a:rPr lang="en-US" sz="1800" b="0" i="1" smtClean="0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4</m:t>
                        </m:r>
                      </m:den>
                    </m:f>
                  </m:oMath>
                </a14:m>
                <a:endParaRPr lang="en-US" sz="1800" dirty="0">
                  <a:latin typeface="Times New Roman" charset="0"/>
                  <a:ea typeface="Times New Roman" charset="0"/>
                  <a:cs typeface="Times New Roman" charset="0"/>
                </a:endParaRPr>
              </a:p>
              <a:p>
                <a:pPr lvl="1">
                  <a:buFont typeface="Courier New" charset="0"/>
                  <a:buChar char="o"/>
                </a:pPr>
                <a:r>
                  <a:rPr lang="en-US" sz="1800" dirty="0">
                    <a:latin typeface="Times New Roman" charset="0"/>
                    <a:ea typeface="Times New Roman" charset="0"/>
                    <a:cs typeface="Times New Roman" charset="0"/>
                  </a:rPr>
                  <a:t>Yellow:  Red + 24 beads</a:t>
                </a:r>
              </a:p>
              <a:p>
                <a:pPr lvl="1">
                  <a:buFont typeface="Courier New" charset="0"/>
                  <a:buChar char="o"/>
                </a:pPr>
                <a:r>
                  <a:rPr lang="en-US" sz="1800" dirty="0">
                    <a:latin typeface="Times New Roman" charset="0"/>
                    <a:ea typeface="Times New Roman" charset="0"/>
                    <a:cs typeface="Times New Roman" charset="0"/>
                  </a:rPr>
                  <a:t>Blue (Remainder): 76 beads</a:t>
                </a:r>
                <a:endParaRPr lang="en-US" sz="2000" dirty="0">
                  <a:latin typeface="Times New Roman" charset="0"/>
                  <a:ea typeface="Times New Roman" charset="0"/>
                  <a:cs typeface="Times New Roman" charset="0"/>
                </a:endParaRPr>
              </a:p>
              <a:p>
                <a:r>
                  <a:rPr lang="en-US" dirty="0">
                    <a:latin typeface="Times New Roman" charset="0"/>
                    <a:ea typeface="Times New Roman" charset="0"/>
                    <a:cs typeface="Times New Roman" charset="0"/>
                  </a:rPr>
                  <a:t>Total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charset="0"/>
                        <a:ea typeface="Times New Roman" charset="0"/>
                        <a:cs typeface="Times New Roman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charset="0"/>
                        <a:ea typeface="Times New Roman" charset="0"/>
                        <a:cs typeface="Times New Roman" charset="0"/>
                      </a:rPr>
                      <m:t>Red</m:t>
                    </m:r>
                    <m:r>
                      <a:rPr lang="en-US" b="0" i="0" smtClean="0">
                        <a:latin typeface="Cambria Math" charset="0"/>
                        <a:ea typeface="Times New Roman" charset="0"/>
                        <a:cs typeface="Times New Roman" charset="0"/>
                      </a:rPr>
                      <m:t>+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charset="0"/>
                        <a:ea typeface="Times New Roman" charset="0"/>
                        <a:cs typeface="Times New Roman" charset="0"/>
                      </a:rPr>
                      <m:t>Yellow</m:t>
                    </m:r>
                    <m:r>
                      <a:rPr lang="en-US" b="0" i="0" smtClean="0">
                        <a:latin typeface="Cambria Math" charset="0"/>
                        <a:ea typeface="Times New Roman" charset="0"/>
                        <a:cs typeface="Times New Roman" charset="0"/>
                      </a:rPr>
                      <m:t>+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charset="0"/>
                        <a:ea typeface="Times New Roman" charset="0"/>
                        <a:cs typeface="Times New Roman" charset="0"/>
                      </a:rPr>
                      <m:t>Blue</m:t>
                    </m:r>
                    <m:r>
                      <a:rPr lang="en-US" b="0" i="0" smtClean="0">
                        <a:latin typeface="Cambria Math" charset="0"/>
                        <a:ea typeface="Times New Roman" charset="0"/>
                        <a:cs typeface="Times New Roman" charset="0"/>
                      </a:rPr>
                      <m:t>=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charset="0"/>
                        <a:ea typeface="Times New Roman" charset="0"/>
                        <a:cs typeface="Times New Roman" charset="0"/>
                      </a:rPr>
                      <m:t>(</m:t>
                    </m:r>
                    <m:f>
                      <m:fPr>
                        <m:ctrlP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4</m:t>
                        </m:r>
                      </m:den>
                    </m:f>
                    <m:r>
                      <m:rPr>
                        <m:nor/>
                      </m:rPr>
                      <a:rPr lang="en-US" dirty="0">
                        <a:solidFill>
                          <a:srgbClr val="FF0000"/>
                        </a:solidFill>
                        <a:latin typeface="Times New Roman" charset="0"/>
                        <a:ea typeface="Times New Roman" charset="0"/>
                        <a:cs typeface="Times New Roman" charset="0"/>
                      </a:rPr>
                      <m:t>・ </m:t>
                    </m:r>
                    <m:r>
                      <m:rPr>
                        <m:nor/>
                      </m:rPr>
                      <a:rPr lang="en-US" dirty="0">
                        <a:solidFill>
                          <a:srgbClr val="FF0000"/>
                        </a:solidFill>
                        <a:latin typeface="Times New Roman" charset="0"/>
                        <a:ea typeface="Times New Roman" charset="0"/>
                        <a:cs typeface="Times New Roman" charset="0"/>
                      </a:rPr>
                      <m:t>t</m:t>
                    </m:r>
                    <m:r>
                      <m:rPr>
                        <m:nor/>
                      </m:rPr>
                      <a:rPr lang="en-US" b="0" i="0" dirty="0" smtClean="0">
                        <a:solidFill>
                          <a:srgbClr val="FF0000"/>
                        </a:solidFill>
                        <a:latin typeface="Times New Roman" charset="0"/>
                        <a:ea typeface="Times New Roman" charset="0"/>
                        <a:cs typeface="Times New Roman" charset="0"/>
                      </a:rPr>
                      <m:t>)</m:t>
                    </m:r>
                    <m:r>
                      <a:rPr lang="en-US" b="0" i="0" dirty="0" smtClean="0">
                        <a:latin typeface="Cambria Math" charset="0"/>
                        <a:ea typeface="Times New Roman" charset="0"/>
                        <a:cs typeface="Times New Roman" charset="0"/>
                      </a:rPr>
                      <m:t>+</m:t>
                    </m:r>
                    <m:r>
                      <a:rPr lang="en-US" b="0" i="1" dirty="0" smtClean="0">
                        <a:solidFill>
                          <a:schemeClr val="accent3"/>
                        </a:solidFill>
                        <a:latin typeface="Cambria Math" charset="0"/>
                        <a:ea typeface="Times New Roman" charset="0"/>
                        <a:cs typeface="Times New Roman" charset="0"/>
                      </a:rPr>
                      <m:t>(</m:t>
                    </m:r>
                    <m:f>
                      <m:fPr>
                        <m:ctrlPr>
                          <a:rPr lang="en-US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chemeClr val="accent3"/>
                            </a:solidFill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solidFill>
                              <a:schemeClr val="accent3"/>
                            </a:solidFill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4</m:t>
                        </m:r>
                      </m:den>
                    </m:f>
                    <m:r>
                      <m:rPr>
                        <m:nor/>
                      </m:rPr>
                      <a:rPr lang="en-US" dirty="0">
                        <a:solidFill>
                          <a:schemeClr val="accent3"/>
                        </a:solidFill>
                        <a:latin typeface="Times New Roman" charset="0"/>
                        <a:ea typeface="Times New Roman" charset="0"/>
                        <a:cs typeface="Times New Roman" charset="0"/>
                      </a:rPr>
                      <m:t>・ </m:t>
                    </m:r>
                    <m:r>
                      <m:rPr>
                        <m:nor/>
                      </m:rPr>
                      <a:rPr lang="en-US" dirty="0">
                        <a:solidFill>
                          <a:schemeClr val="accent3"/>
                        </a:solidFill>
                        <a:latin typeface="Times New Roman" charset="0"/>
                        <a:ea typeface="Times New Roman" charset="0"/>
                        <a:cs typeface="Times New Roman" charset="0"/>
                      </a:rPr>
                      <m:t>t</m:t>
                    </m:r>
                    <m:r>
                      <m:rPr>
                        <m:nor/>
                      </m:rPr>
                      <a:rPr lang="en-US" b="0" i="0" dirty="0" smtClean="0">
                        <a:solidFill>
                          <a:schemeClr val="accent3"/>
                        </a:solidFill>
                        <a:latin typeface="Times New Roman" charset="0"/>
                        <a:ea typeface="Times New Roman" charset="0"/>
                        <a:cs typeface="Times New Roman" charset="0"/>
                      </a:rPr>
                      <m:t> +</m:t>
                    </m:r>
                    <m:r>
                      <a:rPr lang="en-US" b="0" i="0" dirty="0" smtClean="0">
                        <a:solidFill>
                          <a:schemeClr val="accent3"/>
                        </a:solidFill>
                        <a:latin typeface="Cambria Math" charset="0"/>
                        <a:ea typeface="Times New Roman" charset="0"/>
                        <a:cs typeface="Times New Roman" charset="0"/>
                      </a:rPr>
                      <m:t> 24)</m:t>
                    </m:r>
                    <m:r>
                      <a:rPr lang="en-US" b="0" i="0" dirty="0" smtClean="0">
                        <a:latin typeface="Cambria Math" charset="0"/>
                        <a:ea typeface="Times New Roman" charset="0"/>
                        <a:cs typeface="Times New Roman" charset="0"/>
                      </a:rPr>
                      <m:t>+</m:t>
                    </m:r>
                    <m:r>
                      <a:rPr lang="en-US" b="0" i="0" dirty="0" smtClean="0">
                        <a:solidFill>
                          <a:srgbClr val="0070C0"/>
                        </a:solidFill>
                        <a:latin typeface="Cambria Math" charset="0"/>
                        <a:ea typeface="Times New Roman" charset="0"/>
                        <a:cs typeface="Times New Roman" charset="0"/>
                      </a:rPr>
                      <m:t>76</m:t>
                    </m:r>
                    <m:r>
                      <a:rPr lang="en-US" b="0" i="0" dirty="0" smtClean="0">
                        <a:latin typeface="Cambria Math" charset="0"/>
                        <a:ea typeface="Times New Roman" charset="0"/>
                        <a:cs typeface="Times New Roman" charset="0"/>
                      </a:rPr>
                      <m:t> </m:t>
                    </m:r>
                  </m:oMath>
                </a14:m>
                <a:r>
                  <a:rPr lang="en-US" dirty="0">
                    <a:latin typeface="Times New Roman" charset="0"/>
                    <a:ea typeface="Times New Roman" charset="0"/>
                    <a:cs typeface="Times New Roman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2</m:t>
                        </m:r>
                      </m:den>
                    </m:f>
                    <m:r>
                      <m:rPr>
                        <m:nor/>
                      </m:rPr>
                      <a:rPr lang="en-US">
                        <a:latin typeface="Times New Roman" charset="0"/>
                        <a:ea typeface="Times New Roman" charset="0"/>
                        <a:cs typeface="Times New Roman" charset="0"/>
                      </a:rPr>
                      <m:t>・</m:t>
                    </m:r>
                    <m:r>
                      <m:rPr>
                        <m:nor/>
                      </m:rPr>
                      <a:rPr lang="en-US">
                        <a:latin typeface="Times New Roman" charset="0"/>
                        <a:ea typeface="Times New Roman" charset="0"/>
                        <a:cs typeface="Times New Roman" charset="0"/>
                      </a:rPr>
                      <m:t>t</m:t>
                    </m:r>
                    <m:r>
                      <a:rPr lang="en-US" dirty="0">
                        <a:latin typeface="Cambria Math" charset="0"/>
                        <a:ea typeface="Times New Roman" charset="0"/>
                        <a:cs typeface="Times New Roman" charset="0"/>
                      </a:rPr>
                      <m:t>+100 </m:t>
                    </m:r>
                  </m:oMath>
                </a14:m>
                <a:endParaRPr lang="en-US" dirty="0">
                  <a:latin typeface="Times New Roman" charset="0"/>
                  <a:ea typeface="Times New Roman" charset="0"/>
                  <a:cs typeface="Times New Roman" charset="0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1</m:t>
                        </m:r>
                      </m:num>
                      <m:den>
                        <m:r>
                          <a:rPr lang="en-US" sz="2000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2</m:t>
                        </m:r>
                      </m:den>
                    </m:f>
                    <m:r>
                      <m:rPr>
                        <m:nor/>
                      </m:rPr>
                      <a:rPr lang="en-US" sz="2000">
                        <a:latin typeface="Times New Roman" charset="0"/>
                        <a:ea typeface="Times New Roman" charset="0"/>
                        <a:cs typeface="Times New Roman" charset="0"/>
                      </a:rPr>
                      <m:t>・</m:t>
                    </m:r>
                    <m:r>
                      <m:rPr>
                        <m:nor/>
                      </m:rPr>
                      <a:rPr lang="en-US" sz="2000">
                        <a:latin typeface="Times New Roman" charset="0"/>
                        <a:ea typeface="Times New Roman" charset="0"/>
                        <a:cs typeface="Times New Roman" charset="0"/>
                      </a:rPr>
                      <m:t>t</m:t>
                    </m:r>
                    <m:r>
                      <a:rPr lang="en-US" sz="2000" b="0" i="0" smtClean="0">
                        <a:latin typeface="Cambria Math" charset="0"/>
                        <a:ea typeface="Times New Roman" charset="0"/>
                        <a:cs typeface="Times New Roman" charset="0"/>
                      </a:rPr>
                      <m:t>=</m:t>
                    </m:r>
                    <m:r>
                      <a:rPr lang="en-US" sz="2000" dirty="0">
                        <a:latin typeface="Cambria Math" charset="0"/>
                        <a:ea typeface="Times New Roman" charset="0"/>
                        <a:cs typeface="Times New Roman" charset="0"/>
                      </a:rPr>
                      <m:t>100</m:t>
                    </m:r>
                    <m:r>
                      <a:rPr lang="en-US" sz="2400" dirty="0">
                        <a:latin typeface="Cambria Math" charset="0"/>
                        <a:ea typeface="Times New Roman" charset="0"/>
                        <a:cs typeface="Times New Roman" charset="0"/>
                      </a:rPr>
                      <m:t> </m:t>
                    </m:r>
                  </m:oMath>
                </a14:m>
                <a:r>
                  <a:rPr lang="en-US" sz="2000" dirty="0">
                    <a:latin typeface="Times New Roman" charset="0"/>
                    <a:ea typeface="Times New Roman" charset="0"/>
                    <a:cs typeface="Times New Roman" charset="0"/>
                  </a:rPr>
                  <a:t>beads → t = 200 beads</a:t>
                </a:r>
              </a:p>
              <a:p>
                <a:pPr lvl="1" indent="-342900">
                  <a:buFont typeface="Courier New" panose="02070309020205020404" pitchFamily="49" charset="0"/>
                  <a:buChar char="o"/>
                </a:pPr>
                <a:endParaRPr lang="en-US" sz="2000" dirty="0">
                  <a:latin typeface="Times New Roman" charset="0"/>
                  <a:ea typeface="Times New Roman" charset="0"/>
                  <a:cs typeface="Times New Roman" charset="0"/>
                </a:endParaRPr>
              </a:p>
              <a:p>
                <a:pPr lvl="1" indent="-342900">
                  <a:buFont typeface="Courier New" panose="02070309020205020404" pitchFamily="49" charset="0"/>
                  <a:buChar char="o"/>
                </a:pPr>
                <a:endParaRPr lang="en-US" sz="2400" dirty="0">
                  <a:latin typeface="Times New Roman" charset="0"/>
                  <a:ea typeface="Times New Roman" charset="0"/>
                  <a:cs typeface="Times New Roman" charset="0"/>
                </a:endParaRPr>
              </a:p>
              <a:p>
                <a:pPr lvl="1" indent="-342900">
                  <a:buFont typeface="Courier New" panose="02070309020205020404" pitchFamily="49" charset="0"/>
                  <a:buChar char="o"/>
                </a:pPr>
                <a:endParaRPr lang="en-US" sz="1600" dirty="0">
                  <a:latin typeface="Times New Roman" charset="0"/>
                  <a:ea typeface="Times New Roman" charset="0"/>
                  <a:cs typeface="Times New Roman" charset="0"/>
                </a:endParaRPr>
              </a:p>
              <a:p>
                <a:pPr marL="0" indent="0">
                  <a:buNone/>
                </a:pPr>
                <a:endParaRPr lang="en-US" sz="1600" dirty="0">
                  <a:latin typeface="Times New Roman" charset="0"/>
                  <a:ea typeface="Times New Roman" charset="0"/>
                  <a:cs typeface="Times New Roman" charset="0"/>
                </a:endParaRPr>
              </a:p>
              <a:p>
                <a:pPr marL="0" indent="0">
                  <a:buNone/>
                </a:pPr>
                <a:endParaRPr lang="en-US" sz="1600" dirty="0">
                  <a:latin typeface="Times New Roman" charset="0"/>
                  <a:ea typeface="Times New Roman" charset="0"/>
                  <a:cs typeface="Times New Roman" charset="0"/>
                </a:endParaRPr>
              </a:p>
              <a:p>
                <a:pPr lvl="1" indent="-342900">
                  <a:buFont typeface="Courier New" panose="02070309020205020404" pitchFamily="49" charset="0"/>
                  <a:buChar char="o"/>
                </a:pPr>
                <a:endParaRPr lang="en-US" sz="2000" dirty="0">
                  <a:latin typeface="Times New Roman" charset="0"/>
                  <a:ea typeface="Times New Roman" charset="0"/>
                  <a:cs typeface="Times New Roman" charset="0"/>
                </a:endParaRPr>
              </a:p>
              <a:p>
                <a:pPr lvl="1" indent="-342900">
                  <a:buFont typeface="Courier New" panose="02070309020205020404" pitchFamily="49" charset="0"/>
                  <a:buChar char="o"/>
                </a:pPr>
                <a:endParaRPr lang="en-US" sz="2000" dirty="0">
                  <a:latin typeface="Times New Roman" charset="0"/>
                  <a:ea typeface="Times New Roman" charset="0"/>
                  <a:cs typeface="Times New Roman" charset="0"/>
                </a:endParaRPr>
              </a:p>
              <a:p>
                <a:pPr marL="0" indent="0">
                  <a:buNone/>
                </a:pPr>
                <a:endParaRPr lang="en-US" sz="2200" dirty="0">
                  <a:latin typeface="Times New Roman" charset="0"/>
                  <a:ea typeface="Times New Roman" charset="0"/>
                  <a:cs typeface="Times New Roman" charset="0"/>
                </a:endParaRPr>
              </a:p>
              <a:p>
                <a:pPr marL="0" indent="0">
                  <a:buNone/>
                </a:pPr>
                <a:endParaRPr lang="en-US" sz="2200" b="0" dirty="0">
                  <a:latin typeface="Times New Roman" charset="0"/>
                  <a:ea typeface="Times New Roman" charset="0"/>
                  <a:cs typeface="Times New Roman" charset="0"/>
                </a:endParaRPr>
              </a:p>
              <a:p>
                <a:endParaRPr lang="en-US" sz="2200" dirty="0">
                  <a:latin typeface="Times New Roman" charset="0"/>
                  <a:ea typeface="Times New Roman" charset="0"/>
                  <a:cs typeface="Times New Roman" charset="0"/>
                </a:endParaRPr>
              </a:p>
              <a:p>
                <a:pPr>
                  <a:buFont typeface="Courier New" panose="02070309020205020404" pitchFamily="49" charset="0"/>
                  <a:buChar char="o"/>
                </a:pPr>
                <a:endParaRPr lang="en-US" sz="2200" b="1" dirty="0"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</mc:Choice>
        <mc:Fallback xmlns="">
          <p:sp>
            <p:nvSpPr>
              <p:cNvPr id="6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00050" y="1040457"/>
                <a:ext cx="9867900" cy="5720561"/>
              </a:xfrm>
              <a:blipFill rotWithShape="0">
                <a:blip r:embed="rId2"/>
                <a:stretch>
                  <a:fillRect l="-6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52588945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01650" y="517237"/>
            <a:ext cx="88270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1"/>
                </a:solidFill>
              </a:rPr>
              <a:t>Fraction- Word Problem #5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4"/>
              <p:cNvSpPr>
                <a:spLocks noGrp="1"/>
              </p:cNvSpPr>
              <p:nvPr>
                <p:ph idx="1"/>
              </p:nvPr>
            </p:nvSpPr>
            <p:spPr>
              <a:xfrm>
                <a:off x="400050" y="1040457"/>
                <a:ext cx="9658350" cy="5720561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2000" b="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10 jugs of </a:t>
                </a:r>
                <a:r>
                  <a:rPr lang="en-US" sz="20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water can fill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2000" b="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of a bucket. Another 4 </a:t>
                </a:r>
                <a:r>
                  <a:rPr lang="en-US" sz="2000" b="1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jugs</a:t>
                </a:r>
                <a:r>
                  <a:rPr lang="en-US" sz="2000" b="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and 5 </a:t>
                </a:r>
                <a:r>
                  <a:rPr lang="en-US" sz="2000" b="1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cups</a:t>
                </a:r>
                <a:r>
                  <a:rPr lang="en-US" sz="2000" b="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of water are needed to fill the remaining part of the bucket. </a:t>
                </a:r>
                <a:r>
                  <a:rPr lang="en-US" sz="20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How many cups of water can the bucket hold</a:t>
                </a:r>
                <a:r>
                  <a:rPr lang="en-US" sz="2000" b="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? </a:t>
                </a:r>
                <a:endParaRPr lang="en-US" sz="2000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000" b="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Total (t): 1 </a:t>
                </a:r>
              </a:p>
              <a:p>
                <a:r>
                  <a:rPr lang="en-US" sz="20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Total = 10 jugs + (4 jugs + 5 cups)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2000" b="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b="1" i="1" smtClean="0">
                            <a:latin typeface="Cambria Math" charset="0"/>
                            <a:cs typeface="Times New Roman" panose="020206030504050203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20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en-US" sz="20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= 1</a:t>
                </a:r>
              </a:p>
              <a:p>
                <a:pPr lvl="1">
                  <a:buFont typeface="Courier New" charset="0"/>
                  <a:buChar char="o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den>
                    </m:f>
                    <m:r>
                      <m:rPr>
                        <m:nor/>
                      </m:rPr>
                      <a:rPr lang="en-US" dirty="0">
                        <a:latin typeface="Bodoni MT" panose="02070603080606020203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dirty="0">
                        <a:latin typeface="Bodoni MT" panose="02070603080606020203" pitchFamily="18" charset="0"/>
                        <a:cs typeface="Times New Roman" panose="02020603050405020304" pitchFamily="18" charset="0"/>
                      </a:rPr>
                      <m:t>・</m:t>
                    </m:r>
                    <m:r>
                      <m:rPr>
                        <m:nor/>
                      </m:rPr>
                      <a:rPr lang="en-US">
                        <a:latin typeface="Bodoni MT" panose="02070603080606020203" pitchFamily="18" charset="0"/>
                        <a:cs typeface="Times New Roman" panose="02020603050405020304" pitchFamily="18" charset="0"/>
                      </a:rPr>
                      <m:t>t</m:t>
                    </m:r>
                    <m:r>
                      <m:rPr>
                        <m:nor/>
                      </m:rPr>
                      <a:rPr lang="en-US">
                        <a:latin typeface="Bodoni MT" panose="02070603080606020203" pitchFamily="18" charset="0"/>
                        <a:cs typeface="Times New Roman" panose="02020603050405020304" pitchFamily="18" charset="0"/>
                      </a:rPr>
                      <m:t> = 10 </m:t>
                    </m:r>
                    <m:r>
                      <m:rPr>
                        <m:nor/>
                      </m:rPr>
                      <a:rPr lang="en-US">
                        <a:latin typeface="Bodoni MT" panose="02070603080606020203" pitchFamily="18" charset="0"/>
                        <a:cs typeface="Times New Roman" panose="02020603050405020304" pitchFamily="18" charset="0"/>
                      </a:rPr>
                      <m:t>jugs</m:t>
                    </m:r>
                  </m:oMath>
                </a14:m>
                <a:endParaRPr lang="en-US" dirty="0">
                  <a:latin typeface="Bodoni MT" panose="02070603080606020203" pitchFamily="18" charset="0"/>
                  <a:cs typeface="Times New Roman" panose="02020603050405020304" pitchFamily="18" charset="0"/>
                </a:endParaRPr>
              </a:p>
              <a:p>
                <a:pPr lvl="1">
                  <a:buFont typeface="Courier New" charset="0"/>
                  <a:buChar char="o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0" i="1">
                            <a:latin typeface="Cambria Math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b="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・t = 4 jugs + 5 cups</a:t>
                </a:r>
              </a:p>
              <a:p>
                <a:pPr marL="457200" lvl="1" indent="0">
                  <a:buNone/>
                </a:pPr>
                <a:endParaRPr lang="en-US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2000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 ・t = 10 jugs →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2000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 ・t = 2 jugs</a:t>
                </a:r>
              </a:p>
              <a:p>
                <a:r>
                  <a:rPr lang="en-US" sz="2000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4 jugs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2000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 ・t</a:t>
                </a:r>
              </a:p>
              <a:p>
                <a:pPr marL="342900" lvl="1" indent="-342900"/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latin typeface="Cambria Math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18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・t = 4 jugs + 5 cups →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latin typeface="Cambria Math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18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・t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1800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 ・t+ 5 cups →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18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・t = </a:t>
                </a:r>
                <a:r>
                  <a:rPr lang="en-US" sz="1800">
                    <a:latin typeface="Bodoni MT" panose="02070603080606020203" pitchFamily="18" charset="0"/>
                    <a:cs typeface="Times New Roman" panose="02020603050405020304" pitchFamily="18" charset="0"/>
                  </a:rPr>
                  <a:t>5 cups → t = 40 cups </a:t>
                </a:r>
                <a:endParaRPr lang="en-US" sz="1800" dirty="0">
                  <a:latin typeface="Bodoni MT" panose="02070603080606020203" pitchFamily="18" charset="0"/>
                  <a:cs typeface="Times New Roman" panose="02020603050405020304" pitchFamily="18" charset="0"/>
                </a:endParaRPr>
              </a:p>
              <a:p>
                <a:pPr lvl="1" indent="-342900">
                  <a:buFont typeface="Courier New" panose="02070309020205020404" pitchFamily="49" charset="0"/>
                  <a:buChar char="o"/>
                </a:pPr>
                <a:endParaRPr lang="en-US" sz="2000" dirty="0">
                  <a:latin typeface="Bodoni MT" panose="02070603080606020203" pitchFamily="18" charset="0"/>
                  <a:cs typeface="Times New Roman" panose="02020603050405020304" pitchFamily="18" charset="0"/>
                </a:endParaRPr>
              </a:p>
              <a:p>
                <a:pPr lvl="1" indent="-342900">
                  <a:buFont typeface="Courier New" panose="02070309020205020404" pitchFamily="49" charset="0"/>
                  <a:buChar char="o"/>
                </a:pPr>
                <a:endParaRPr lang="en-US" sz="2000" dirty="0">
                  <a:latin typeface="Bodoni MT" panose="02070603080606020203" pitchFamily="18" charset="0"/>
                  <a:cs typeface="Times New Roman" panose="02020603050405020304" pitchFamily="18" charset="0"/>
                </a:endParaRPr>
              </a:p>
              <a:p>
                <a:pPr lvl="1" indent="-342900">
                  <a:buFont typeface="Courier New" panose="02070309020205020404" pitchFamily="49" charset="0"/>
                  <a:buChar char="o"/>
                </a:pPr>
                <a:endParaRPr lang="en-US" sz="2000" dirty="0">
                  <a:latin typeface="Bodoni MT" panose="02070603080606020203" pitchFamily="18" charset="0"/>
                  <a:cs typeface="Times New Roman" panose="02020603050405020304" pitchFamily="18" charset="0"/>
                </a:endParaRPr>
              </a:p>
              <a:p>
                <a:pPr lvl="1" indent="-342900">
                  <a:buFont typeface="Courier New" panose="02070309020205020404" pitchFamily="49" charset="0"/>
                  <a:buChar char="o"/>
                </a:pPr>
                <a:endParaRPr lang="en-US" sz="2000" dirty="0">
                  <a:latin typeface="Bodoni MT" panose="02070603080606020203" pitchFamily="18" charset="0"/>
                  <a:cs typeface="Times New Roman" panose="02020603050405020304" pitchFamily="18" charset="0"/>
                </a:endParaRPr>
              </a:p>
              <a:p>
                <a:pPr lvl="1" indent="-342900">
                  <a:buFont typeface="Courier New" panose="02070309020205020404" pitchFamily="49" charset="0"/>
                  <a:buChar char="o"/>
                </a:pPr>
                <a:endParaRPr lang="en-US" sz="2000" dirty="0">
                  <a:latin typeface="Bodoni MT" panose="02070603080606020203" pitchFamily="18" charset="0"/>
                  <a:cs typeface="Times New Roman" panose="02020603050405020304" pitchFamily="18" charset="0"/>
                </a:endParaRPr>
              </a:p>
              <a:p>
                <a:pPr lvl="1" indent="-342900">
                  <a:buFont typeface="Courier New" panose="02070309020205020404" pitchFamily="49" charset="0"/>
                  <a:buChar char="o"/>
                </a:pPr>
                <a:endParaRPr lang="en-US" sz="2000" dirty="0">
                  <a:latin typeface="Bodoni MT" panose="02070603080606020203" pitchFamily="18" charset="0"/>
                  <a:cs typeface="Times New Roman" panose="02020603050405020304" pitchFamily="18" charset="0"/>
                </a:endParaRPr>
              </a:p>
              <a:p>
                <a:pPr lvl="1" indent="-342900">
                  <a:buFont typeface="Courier New" panose="02070309020205020404" pitchFamily="49" charset="0"/>
                  <a:buChar char="o"/>
                </a:pPr>
                <a:endParaRPr lang="en-US" sz="1400" dirty="0">
                  <a:latin typeface="Bodoni MT" panose="02070603080606020203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1400" dirty="0">
                  <a:latin typeface="Bodoni MT" panose="02070603080606020203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1400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lvl="1" indent="-342900">
                  <a:buFont typeface="Courier New" panose="02070309020205020404" pitchFamily="49" charset="0"/>
                  <a:buChar char="o"/>
                </a:pPr>
                <a:endParaRPr lang="en-US" sz="1800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lvl="1" indent="-342900">
                  <a:buFont typeface="Courier New" panose="02070309020205020404" pitchFamily="49" charset="0"/>
                  <a:buChar char="o"/>
                </a:pPr>
                <a:endParaRPr lang="en-US" sz="1800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2000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2000" b="0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endParaRPr lang="en-US" sz="2000" dirty="0">
                  <a:latin typeface="Bodoni MT" panose="02070603080606020203" pitchFamily="18" charset="0"/>
                  <a:cs typeface="Times New Roman" panose="02020603050405020304" pitchFamily="18" charset="0"/>
                </a:endParaRPr>
              </a:p>
              <a:p>
                <a:pPr>
                  <a:buFont typeface="Courier New" panose="02070309020205020404" pitchFamily="49" charset="0"/>
                  <a:buChar char="o"/>
                </a:pPr>
                <a:endParaRPr lang="en-US" sz="2000" b="1" dirty="0">
                  <a:latin typeface="Bodoni MT" panose="02070603080606020203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00050" y="1040457"/>
                <a:ext cx="9658350" cy="5720561"/>
              </a:xfrm>
              <a:blipFill rotWithShape="0">
                <a:blip r:embed="rId2"/>
                <a:stretch>
                  <a:fillRect l="-6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76428877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01650" y="517237"/>
            <a:ext cx="88270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1"/>
                </a:solidFill>
              </a:rPr>
              <a:t>Fraction- Word Problem Practice 1C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4"/>
              <p:cNvSpPr>
                <a:spLocks noGrp="1"/>
              </p:cNvSpPr>
              <p:nvPr>
                <p:ph idx="1"/>
              </p:nvPr>
            </p:nvSpPr>
            <p:spPr>
              <a:xfrm>
                <a:off x="381577" y="1363728"/>
                <a:ext cx="9867900" cy="4833871"/>
              </a:xfrm>
            </p:spPr>
            <p:txBody>
              <a:bodyPr>
                <a:noAutofit/>
              </a:bodyPr>
              <a:lstStyle/>
              <a:p>
                <a:r>
                  <a:rPr lang="en-US" sz="2400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Page 20 </a:t>
                </a:r>
              </a:p>
              <a:p>
                <a:pPr marL="0" indent="0">
                  <a:buNone/>
                </a:pPr>
                <a:r>
                  <a:rPr lang="en-US" sz="22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1. There are 300 passengers on board an airplane.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22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of them are men.</a:t>
                </a:r>
                <a:r>
                  <a:rPr lang="en-US" sz="2200" dirty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2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are women and the rest are children. How many children are there?</a:t>
                </a:r>
              </a:p>
              <a:p>
                <a:pPr marL="0" indent="0">
                  <a:buNone/>
                </a:pPr>
                <a:r>
                  <a:rPr lang="en-US" sz="22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2. There are 350 members in a swimming club.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7</m:t>
                        </m:r>
                      </m:den>
                    </m:f>
                    <m:r>
                      <a:rPr lang="en-US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2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of them are new members.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US" sz="22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of the new members are females. How many new female members are there?</a:t>
                </a:r>
              </a:p>
              <a:p>
                <a:pPr marL="0" indent="0">
                  <a:buNone/>
                </a:pPr>
                <a:r>
                  <a:rPr lang="en-US" sz="22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3. Sally made 500 cookies. She sold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200" b="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of them and gave away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2200" b="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of the remainder. How many cookies did she give away?</a:t>
                </a:r>
              </a:p>
              <a:p>
                <a:endParaRPr lang="en-US" sz="2200" dirty="0">
                  <a:latin typeface="Bodoni MT" panose="02070603080606020203" pitchFamily="18" charset="0"/>
                  <a:cs typeface="Times New Roman" panose="02020603050405020304" pitchFamily="18" charset="0"/>
                </a:endParaRPr>
              </a:p>
              <a:p>
                <a:pPr>
                  <a:buFont typeface="Courier New" panose="02070309020205020404" pitchFamily="49" charset="0"/>
                  <a:buChar char="o"/>
                </a:pPr>
                <a:endParaRPr lang="en-US" sz="2200" b="1" dirty="0">
                  <a:latin typeface="Bodoni MT" panose="02070603080606020203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1577" y="1363728"/>
                <a:ext cx="9867900" cy="4833871"/>
              </a:xfrm>
              <a:blipFill>
                <a:blip r:embed="rId2"/>
                <a:stretch>
                  <a:fillRect l="-803" t="-10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68612487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0492D-AD40-46A6-85B5-D5EF31CAA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1C Answers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6DA3BF-5BDF-47AA-80C1-E3BAE730FD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1. 25 Children</a:t>
            </a:r>
          </a:p>
          <a:p>
            <a:pPr marL="0" indent="0">
              <a:buNone/>
            </a:pPr>
            <a:r>
              <a:rPr lang="en-US" dirty="0"/>
              <a:t>2. 30 members</a:t>
            </a:r>
          </a:p>
          <a:p>
            <a:pPr marL="0" indent="0">
              <a:buNone/>
            </a:pPr>
            <a:r>
              <a:rPr lang="en-US" dirty="0"/>
              <a:t>3. 50 cookies</a:t>
            </a:r>
          </a:p>
        </p:txBody>
      </p:sp>
    </p:spTree>
    <p:extLst>
      <p:ext uri="{BB962C8B-B14F-4D97-AF65-F5344CB8AC3E}">
        <p14:creationId xmlns:p14="http://schemas.microsoft.com/office/powerpoint/2010/main" val="9951280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0492D-AD40-46A6-85B5-D5EF31CAA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6DA3BF-5BDF-47AA-80C1-E3BAE730FD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1733" y="1930400"/>
            <a:ext cx="9760445" cy="3711643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2800" dirty="0"/>
              <a:t>Exercise 5 – Exercise 8 on </a:t>
            </a:r>
            <a:r>
              <a:rPr lang="en-US" sz="2800" dirty="0" err="1"/>
              <a:t>WorkBook</a:t>
            </a:r>
            <a:r>
              <a:rPr lang="en-US" sz="2800" dirty="0"/>
              <a:t> (Page 10 – Page 17)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65330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25398-7D8A-4AE1-A33E-D944B77BB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AC088D-B17E-4876-94F1-60BB9E858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90"/>
            <a:ext cx="8596668" cy="2888488"/>
          </a:xfrm>
        </p:spPr>
        <p:txBody>
          <a:bodyPr>
            <a:normAutofit/>
          </a:bodyPr>
          <a:lstStyle/>
          <a:p>
            <a:r>
              <a:rPr lang="en-US" sz="3200" dirty="0"/>
              <a:t>We will be:</a:t>
            </a:r>
          </a:p>
          <a:p>
            <a:r>
              <a:rPr lang="en-US" sz="3200" dirty="0"/>
              <a:t>Reviewing and practicing PEMDAS</a:t>
            </a:r>
          </a:p>
          <a:p>
            <a:r>
              <a:rPr lang="en-US" sz="3200" dirty="0"/>
              <a:t>Solving multistep fraction word problems</a:t>
            </a:r>
          </a:p>
        </p:txBody>
      </p:sp>
    </p:spTree>
    <p:extLst>
      <p:ext uri="{BB962C8B-B14F-4D97-AF65-F5344CB8AC3E}">
        <p14:creationId xmlns:p14="http://schemas.microsoft.com/office/powerpoint/2010/main" val="62148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72467" y="170905"/>
            <a:ext cx="88270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1"/>
                </a:solidFill>
              </a:rPr>
              <a:t>Fraction- Order of Operations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556674" y="791760"/>
            <a:ext cx="9867900" cy="620715"/>
          </a:xfrm>
        </p:spPr>
        <p:txBody>
          <a:bodyPr>
            <a:noAutofit/>
          </a:bodyPr>
          <a:lstStyle/>
          <a:p>
            <a:pPr marL="57150" indent="0" algn="ctr">
              <a:buNone/>
            </a:pPr>
            <a:r>
              <a:rPr lang="en-US" sz="3600" dirty="0">
                <a:solidFill>
                  <a:srgbClr val="FF0000"/>
                </a:solidFill>
                <a:latin typeface="Bodoni MT" panose="02070603080606020203" pitchFamily="18" charset="0"/>
                <a:cs typeface="Times New Roman" panose="02020603050405020304" pitchFamily="18" charset="0"/>
              </a:rPr>
              <a:t>P</a:t>
            </a:r>
            <a:r>
              <a:rPr lang="en-US" sz="3600" dirty="0">
                <a:solidFill>
                  <a:srgbClr val="FFC000"/>
                </a:solidFill>
                <a:latin typeface="Bodoni MT" panose="02070603080606020203" pitchFamily="18" charset="0"/>
                <a:cs typeface="Times New Roman" panose="02020603050405020304" pitchFamily="18" charset="0"/>
              </a:rPr>
              <a:t>E</a:t>
            </a:r>
            <a:r>
              <a:rPr lang="en-US" sz="3600" dirty="0">
                <a:solidFill>
                  <a:srgbClr val="92D050"/>
                </a:solidFill>
                <a:latin typeface="Bodoni MT" panose="02070603080606020203" pitchFamily="18" charset="0"/>
                <a:cs typeface="Times New Roman" panose="02020603050405020304" pitchFamily="18" charset="0"/>
              </a:rPr>
              <a:t>MD</a:t>
            </a:r>
            <a:r>
              <a:rPr lang="en-US" sz="3600" dirty="0">
                <a:solidFill>
                  <a:srgbClr val="0070C0"/>
                </a:solidFill>
                <a:latin typeface="Bodoni MT" panose="02070603080606020203" pitchFamily="18" charset="0"/>
                <a:cs typeface="Times New Roman" panose="02020603050405020304" pitchFamily="18" charset="0"/>
              </a:rPr>
              <a:t>AS</a:t>
            </a:r>
          </a:p>
          <a:p>
            <a:pPr marL="0" indent="0">
              <a:buNone/>
            </a:pPr>
            <a:endParaRPr lang="en-US" sz="2200" b="0" dirty="0">
              <a:latin typeface="Bodoni MT" panose="02070603080606020203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endParaRPr lang="en-US" sz="2200" dirty="0">
              <a:latin typeface="Bodoni MT" panose="02070603080606020203" pitchFamily="18" charset="0"/>
              <a:cs typeface="Times New Roman" panose="02020603050405020304" pitchFamily="18" charset="0"/>
            </a:endParaRPr>
          </a:p>
          <a:p>
            <a:pPr>
              <a:buFont typeface="Courier New" panose="02070309020205020404" pitchFamily="49" charset="0"/>
              <a:buChar char="o"/>
            </a:pPr>
            <a:endParaRPr lang="en-US" sz="2200" b="1" dirty="0">
              <a:latin typeface="Bodoni MT" panose="02070603080606020203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4">
            <a:extLst>
              <a:ext uri="{FF2B5EF4-FFF2-40B4-BE49-F238E27FC236}">
                <a16:creationId xmlns:a16="http://schemas.microsoft.com/office/drawing/2014/main" id="{D6D6004E-8D01-412B-A868-8484FB79A0D8}"/>
              </a:ext>
            </a:extLst>
          </p:cNvPr>
          <p:cNvSpPr txBox="1">
            <a:spLocks/>
          </p:cNvSpPr>
          <p:nvPr/>
        </p:nvSpPr>
        <p:spPr>
          <a:xfrm>
            <a:off x="1419195" y="1626734"/>
            <a:ext cx="3532184" cy="5040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latin typeface="Bodoni MT" panose="02070603080606020203" pitchFamily="18" charset="0"/>
                <a:cs typeface="Times New Roman" panose="02020603050405020304" pitchFamily="18" charset="0"/>
              </a:rPr>
              <a:t>1. </a:t>
            </a:r>
            <a:r>
              <a:rPr lang="en-US" sz="2800" dirty="0">
                <a:solidFill>
                  <a:srgbClr val="FF0000"/>
                </a:solidFill>
                <a:latin typeface="Bodoni MT" panose="02070603080606020203" pitchFamily="18" charset="0"/>
                <a:cs typeface="Times New Roman" panose="02020603050405020304" pitchFamily="18" charset="0"/>
              </a:rPr>
              <a:t>P</a:t>
            </a:r>
            <a:r>
              <a:rPr lang="en-US" sz="2800" dirty="0">
                <a:latin typeface="Bodoni MT" panose="02070603080606020203" pitchFamily="18" charset="0"/>
                <a:cs typeface="Times New Roman" panose="02020603050405020304" pitchFamily="18" charset="0"/>
              </a:rPr>
              <a:t>arentheses </a:t>
            </a:r>
          </a:p>
        </p:txBody>
      </p:sp>
      <p:sp>
        <p:nvSpPr>
          <p:cNvPr id="4" name="Content Placeholder 4">
            <a:extLst>
              <a:ext uri="{FF2B5EF4-FFF2-40B4-BE49-F238E27FC236}">
                <a16:creationId xmlns:a16="http://schemas.microsoft.com/office/drawing/2014/main" id="{AA378BAA-6A13-096B-92BF-14FE9EB01D39}"/>
              </a:ext>
            </a:extLst>
          </p:cNvPr>
          <p:cNvSpPr txBox="1">
            <a:spLocks/>
          </p:cNvSpPr>
          <p:nvPr/>
        </p:nvSpPr>
        <p:spPr>
          <a:xfrm>
            <a:off x="1419195" y="2310240"/>
            <a:ext cx="3862924" cy="7318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latin typeface="Bodoni MT" panose="02070603080606020203" pitchFamily="18" charset="0"/>
                <a:cs typeface="Times New Roman" panose="02020603050405020304" pitchFamily="18" charset="0"/>
              </a:rPr>
              <a:t>2. </a:t>
            </a:r>
            <a:r>
              <a:rPr lang="en-US" sz="2800" dirty="0">
                <a:solidFill>
                  <a:schemeClr val="accent2">
                    <a:lumMod val="40000"/>
                    <a:lumOff val="60000"/>
                  </a:schemeClr>
                </a:solidFill>
                <a:latin typeface="Bodoni MT" panose="02070603080606020203" pitchFamily="18" charset="0"/>
                <a:cs typeface="Times New Roman" panose="02020603050405020304" pitchFamily="18" charset="0"/>
              </a:rPr>
              <a:t>E</a:t>
            </a:r>
            <a:r>
              <a:rPr lang="en-US" sz="2800" dirty="0">
                <a:latin typeface="Bodoni MT" panose="02070603080606020203" pitchFamily="18" charset="0"/>
                <a:cs typeface="Times New Roman" panose="02020603050405020304" pitchFamily="18" charset="0"/>
              </a:rPr>
              <a:t>xponents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sz="2200" b="1" dirty="0">
              <a:latin typeface="Bodoni MT" panose="02070603080606020203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FB3366B8-521D-6E80-5FE6-5C7F3619F7C2}"/>
              </a:ext>
            </a:extLst>
          </p:cNvPr>
          <p:cNvSpPr txBox="1">
            <a:spLocks/>
          </p:cNvSpPr>
          <p:nvPr/>
        </p:nvSpPr>
        <p:spPr>
          <a:xfrm>
            <a:off x="1419194" y="3038475"/>
            <a:ext cx="10169831" cy="8539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latin typeface="Bodoni MT" panose="02070603080606020203" pitchFamily="18" charset="0"/>
                <a:cs typeface="Times New Roman" panose="02020603050405020304" pitchFamily="18" charset="0"/>
              </a:rPr>
              <a:t>3. </a:t>
            </a:r>
            <a:r>
              <a:rPr lang="en-US" sz="2800" dirty="0">
                <a:solidFill>
                  <a:srgbClr val="92D050"/>
                </a:solidFill>
                <a:latin typeface="Bodoni MT" panose="02070603080606020203" pitchFamily="18" charset="0"/>
                <a:cs typeface="Times New Roman" panose="02020603050405020304" pitchFamily="18" charset="0"/>
              </a:rPr>
              <a:t>M</a:t>
            </a:r>
            <a:r>
              <a:rPr lang="en-US" sz="2800" dirty="0">
                <a:latin typeface="Bodoni MT" panose="02070603080606020203" pitchFamily="18" charset="0"/>
                <a:cs typeface="Times New Roman" panose="02020603050405020304" pitchFamily="18" charset="0"/>
              </a:rPr>
              <a:t>ultiplication &amp; </a:t>
            </a:r>
            <a:r>
              <a:rPr lang="en-US" sz="2800" dirty="0">
                <a:solidFill>
                  <a:srgbClr val="92D050"/>
                </a:solidFill>
                <a:latin typeface="Bodoni MT" panose="02070603080606020203" pitchFamily="18" charset="0"/>
                <a:cs typeface="Times New Roman" panose="02020603050405020304" pitchFamily="18" charset="0"/>
              </a:rPr>
              <a:t>D</a:t>
            </a:r>
            <a:r>
              <a:rPr lang="en-US" sz="2800" dirty="0">
                <a:latin typeface="Bodoni MT" panose="02070603080606020203" pitchFamily="18" charset="0"/>
                <a:cs typeface="Times New Roman" panose="02020603050405020304" pitchFamily="18" charset="0"/>
              </a:rPr>
              <a:t>ivision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800" dirty="0">
                <a:latin typeface="Bodoni MT" panose="02070603080606020203" pitchFamily="18" charset="0"/>
                <a:cs typeface="Times New Roman" panose="02020603050405020304" pitchFamily="18" charset="0"/>
              </a:rPr>
              <a:t>If there is multiplication AND division, do from </a:t>
            </a:r>
            <a:r>
              <a:rPr lang="en-US" sz="2800" b="1" dirty="0">
                <a:latin typeface="Bodoni MT" panose="02070603080606020203" pitchFamily="18" charset="0"/>
                <a:cs typeface="Times New Roman" panose="02020603050405020304" pitchFamily="18" charset="0"/>
              </a:rPr>
              <a:t>left to right </a:t>
            </a:r>
          </a:p>
          <a:p>
            <a:pPr marL="0" indent="0">
              <a:buNone/>
            </a:pPr>
            <a:endParaRPr lang="en-US" sz="2200" b="1" dirty="0">
              <a:latin typeface="Bodoni MT" panose="02070603080606020203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Content Placeholder 4">
            <a:extLst>
              <a:ext uri="{FF2B5EF4-FFF2-40B4-BE49-F238E27FC236}">
                <a16:creationId xmlns:a16="http://schemas.microsoft.com/office/drawing/2014/main" id="{696802EE-947D-CA1D-B706-F4FA6DB2C2DC}"/>
              </a:ext>
            </a:extLst>
          </p:cNvPr>
          <p:cNvSpPr txBox="1">
            <a:spLocks/>
          </p:cNvSpPr>
          <p:nvPr/>
        </p:nvSpPr>
        <p:spPr>
          <a:xfrm>
            <a:off x="1419194" y="4314044"/>
            <a:ext cx="9867900" cy="9719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latin typeface="Bodoni MT" panose="02070603080606020203" pitchFamily="18" charset="0"/>
                <a:cs typeface="Times New Roman" panose="02020603050405020304" pitchFamily="18" charset="0"/>
              </a:rPr>
              <a:t>4. </a:t>
            </a:r>
            <a:r>
              <a:rPr lang="en-US" sz="2800" dirty="0">
                <a:solidFill>
                  <a:srgbClr val="0070C0"/>
                </a:solidFill>
                <a:latin typeface="Bodoni MT" panose="02070603080606020203" pitchFamily="18" charset="0"/>
                <a:cs typeface="Times New Roman" panose="02020603050405020304" pitchFamily="18" charset="0"/>
              </a:rPr>
              <a:t>A</a:t>
            </a:r>
            <a:r>
              <a:rPr lang="en-US" sz="2800" dirty="0">
                <a:latin typeface="Bodoni MT" panose="02070603080606020203" pitchFamily="18" charset="0"/>
                <a:cs typeface="Times New Roman" panose="02020603050405020304" pitchFamily="18" charset="0"/>
              </a:rPr>
              <a:t>ddition &amp; </a:t>
            </a:r>
            <a:r>
              <a:rPr lang="en-US" sz="2800" dirty="0">
                <a:solidFill>
                  <a:srgbClr val="0070C0"/>
                </a:solidFill>
                <a:latin typeface="Bodoni MT" panose="02070603080606020203" pitchFamily="18" charset="0"/>
                <a:cs typeface="Times New Roman" panose="02020603050405020304" pitchFamily="18" charset="0"/>
              </a:rPr>
              <a:t>S</a:t>
            </a:r>
            <a:r>
              <a:rPr lang="en-US" sz="2800" dirty="0">
                <a:latin typeface="Bodoni MT" panose="02070603080606020203" pitchFamily="18" charset="0"/>
                <a:cs typeface="Times New Roman" panose="02020603050405020304" pitchFamily="18" charset="0"/>
              </a:rPr>
              <a:t>ubtraction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800" dirty="0">
                <a:latin typeface="Bodoni MT" panose="02070603080606020203" pitchFamily="18" charset="0"/>
                <a:cs typeface="Times New Roman" panose="02020603050405020304" pitchFamily="18" charset="0"/>
              </a:rPr>
              <a:t>If there is addition AND subtraction, do from </a:t>
            </a:r>
            <a:r>
              <a:rPr lang="en-US" sz="2800" b="1" dirty="0">
                <a:latin typeface="Bodoni MT" panose="02070603080606020203" pitchFamily="18" charset="0"/>
                <a:cs typeface="Times New Roman" panose="02020603050405020304" pitchFamily="18" charset="0"/>
              </a:rPr>
              <a:t>left to right 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sz="2200" b="1" dirty="0">
              <a:latin typeface="Bodoni MT" panose="02070603080606020203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1185459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4">
                <a:extLst>
                  <a:ext uri="{FF2B5EF4-FFF2-40B4-BE49-F238E27FC236}">
                    <a16:creationId xmlns:a16="http://schemas.microsoft.com/office/drawing/2014/main" id="{6FB5FCB5-6FF8-8427-4CB7-3CF2E9400FC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546044" y="1930400"/>
                <a:ext cx="4878486" cy="73642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6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800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Ex.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36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36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20−8</m:t>
                        </m:r>
                      </m:e>
                    </m:d>
                    <m:r>
                      <a:rPr lang="en-US" sz="36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×</m:t>
                    </m:r>
                    <m:f>
                      <m:fPr>
                        <m:ctrlPr>
                          <a:rPr lang="en-US" sz="36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6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36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  <m:r>
                      <a:rPr lang="en-US" sz="36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÷3=</m:t>
                    </m:r>
                  </m:oMath>
                </a14:m>
                <a:endParaRPr lang="en-US" sz="3600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Font typeface="Wingdings 3" charset="2"/>
                  <a:buNone/>
                </a:pPr>
                <a:endParaRPr lang="en-US" sz="2200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endParaRPr lang="en-US" sz="2200" dirty="0">
                  <a:latin typeface="Bodoni MT" panose="02070603080606020203" pitchFamily="18" charset="0"/>
                  <a:cs typeface="Times New Roman" panose="02020603050405020304" pitchFamily="18" charset="0"/>
                </a:endParaRPr>
              </a:p>
              <a:p>
                <a:pPr>
                  <a:buFont typeface="Courier New" panose="02070309020205020404" pitchFamily="49" charset="0"/>
                  <a:buChar char="o"/>
                </a:pPr>
                <a:endParaRPr lang="en-US" sz="2200" b="1" dirty="0">
                  <a:latin typeface="Bodoni MT" panose="02070603080606020203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Content Placeholder 4">
                <a:extLst>
                  <a:ext uri="{FF2B5EF4-FFF2-40B4-BE49-F238E27FC236}">
                    <a16:creationId xmlns:a16="http://schemas.microsoft.com/office/drawing/2014/main" id="{6FB5FCB5-6FF8-8427-4CB7-3CF2E9400F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6044" y="1930400"/>
                <a:ext cx="4878486" cy="736428"/>
              </a:xfrm>
              <a:prstGeom prst="rect">
                <a:avLst/>
              </a:prstGeom>
              <a:blipFill>
                <a:blip r:embed="rId2"/>
                <a:stretch>
                  <a:fillRect l="-1625" b="-241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4">
                <a:extLst>
                  <a:ext uri="{FF2B5EF4-FFF2-40B4-BE49-F238E27FC236}">
                    <a16:creationId xmlns:a16="http://schemas.microsoft.com/office/drawing/2014/main" id="{6E744952-D83C-25FE-9CE9-1041A97F6B1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546044" y="4119122"/>
                <a:ext cx="4100636" cy="8539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6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6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6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36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  <m:r>
                      <a:rPr lang="en-US" sz="36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÷</m:t>
                    </m:r>
                    <m:f>
                      <m:fPr>
                        <m:ctrlPr>
                          <a:rPr lang="en-US" sz="3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6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36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9</m:t>
                        </m:r>
                      </m:den>
                    </m:f>
                    <m:r>
                      <a:rPr lang="en-US" sz="36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÷</m:t>
                    </m:r>
                    <m:d>
                      <m:dPr>
                        <m:ctrlPr>
                          <a:rPr lang="en-US" sz="3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36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360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360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sz="36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36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360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US" sz="360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8</m:t>
                            </m:r>
                          </m:den>
                        </m:f>
                      </m:e>
                    </m:d>
                    <m:r>
                      <a:rPr lang="en-US" sz="36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endParaRPr lang="en-US" sz="3600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>
                  <a:buFont typeface="Courier New" panose="02070309020205020404" pitchFamily="49" charset="0"/>
                  <a:buChar char="o"/>
                </a:pPr>
                <a:endParaRPr lang="en-US" sz="2200" b="1" dirty="0">
                  <a:latin typeface="Bodoni MT" panose="02070603080606020203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Content Placeholder 4">
                <a:extLst>
                  <a:ext uri="{FF2B5EF4-FFF2-40B4-BE49-F238E27FC236}">
                    <a16:creationId xmlns:a16="http://schemas.microsoft.com/office/drawing/2014/main" id="{6E744952-D83C-25FE-9CE9-1041A97F6B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6044" y="4119122"/>
                <a:ext cx="4100636" cy="853904"/>
              </a:xfrm>
              <a:prstGeom prst="rect">
                <a:avLst/>
              </a:prstGeom>
              <a:blipFill>
                <a:blip r:embed="rId3"/>
                <a:stretch>
                  <a:fillRect b="-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9419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71833" y="252591"/>
            <a:ext cx="88270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1"/>
                </a:solidFill>
              </a:rPr>
              <a:t>Fraction- Order of Operations Practice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4"/>
              <p:cNvSpPr>
                <a:spLocks noGrp="1"/>
              </p:cNvSpPr>
              <p:nvPr>
                <p:ph idx="1"/>
              </p:nvPr>
            </p:nvSpPr>
            <p:spPr>
              <a:xfrm>
                <a:off x="471833" y="1012064"/>
                <a:ext cx="2814384" cy="4833871"/>
              </a:xfrm>
            </p:spPr>
            <p:txBody>
              <a:bodyPr>
                <a:noAutofit/>
              </a:bodyPr>
              <a:lstStyle/>
              <a:p>
                <a:pPr marL="57150" indent="0" algn="ctr">
                  <a:buNone/>
                </a:pPr>
                <a:r>
                  <a:rPr lang="en-US" sz="2800" dirty="0">
                    <a:solidFill>
                      <a:srgbClr val="FF0000"/>
                    </a:solidFill>
                    <a:latin typeface="Bodoni MT" panose="02070603080606020203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sz="2800" dirty="0">
                    <a:solidFill>
                      <a:srgbClr val="FFC000"/>
                    </a:solidFill>
                    <a:latin typeface="Bodoni MT" panose="02070603080606020203" pitchFamily="18" charset="0"/>
                    <a:cs typeface="Times New Roman" panose="02020603050405020304" pitchFamily="18" charset="0"/>
                  </a:rPr>
                  <a:t>E</a:t>
                </a:r>
                <a:r>
                  <a:rPr lang="en-US" sz="2800" dirty="0">
                    <a:solidFill>
                      <a:srgbClr val="92D050"/>
                    </a:solidFill>
                    <a:latin typeface="Bodoni MT" panose="02070603080606020203" pitchFamily="18" charset="0"/>
                    <a:cs typeface="Times New Roman" panose="02020603050405020304" pitchFamily="18" charset="0"/>
                  </a:rPr>
                  <a:t>MD</a:t>
                </a:r>
                <a:r>
                  <a:rPr lang="en-US" sz="2800" dirty="0">
                    <a:solidFill>
                      <a:srgbClr val="0070C0"/>
                    </a:solidFill>
                    <a:latin typeface="Bodoni MT" panose="02070603080606020203" pitchFamily="18" charset="0"/>
                    <a:cs typeface="Times New Roman" panose="02020603050405020304" pitchFamily="18" charset="0"/>
                  </a:rPr>
                  <a:t>AS</a:t>
                </a:r>
              </a:p>
              <a:p>
                <a:pPr marL="0" indent="0">
                  <a:buNone/>
                </a:pPr>
                <a:r>
                  <a:rPr lang="en-US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Practice 1B (Page 15)</a:t>
                </a:r>
              </a:p>
              <a:p>
                <a:pPr marL="0" indent="0">
                  <a:buNone/>
                </a:pPr>
                <a:r>
                  <a:rPr lang="en-US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2. </a:t>
                </a:r>
              </a:p>
              <a:p>
                <a:pPr marL="0" indent="0">
                  <a:buNone/>
                </a:pPr>
                <a:r>
                  <a:rPr lang="en-US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a)6+4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×</m:t>
                    </m:r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US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b)</a:t>
                </a:r>
                <a:r>
                  <a:rPr lang="en-US" dirty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dirty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×</m:t>
                    </m:r>
                  </m:oMath>
                </a14:m>
                <a:r>
                  <a:rPr lang="en-US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8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</m:oMath>
                </a14:m>
                <a:r>
                  <a:rPr lang="en-US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6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×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US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c) 3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÷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6÷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7</m:t>
                        </m:r>
                      </m:den>
                    </m:f>
                  </m:oMath>
                </a14:m>
                <a:endParaRPr lang="en-US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b="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3.</a:t>
                </a:r>
              </a:p>
              <a:p>
                <a:pPr marL="0" indent="0">
                  <a:buNone/>
                </a:pPr>
                <a:r>
                  <a:rPr lang="en-US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a)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6×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1−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den>
                        </m:f>
                      </m:e>
                    </m:d>
                  </m:oMath>
                </a14:m>
                <a:endParaRPr lang="en-US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b="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b)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)÷3</m:t>
                    </m:r>
                  </m:oMath>
                </a14:m>
                <a:endParaRPr lang="en-US" b="0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c)</a:t>
                </a:r>
                <a:r>
                  <a:rPr lang="en-US" dirty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×(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en-US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2200" b="0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endParaRPr lang="en-US" sz="2200" dirty="0">
                  <a:latin typeface="Bodoni MT" panose="02070603080606020203" pitchFamily="18" charset="0"/>
                  <a:cs typeface="Times New Roman" panose="02020603050405020304" pitchFamily="18" charset="0"/>
                </a:endParaRPr>
              </a:p>
              <a:p>
                <a:pPr>
                  <a:buFont typeface="Courier New" panose="02070309020205020404" pitchFamily="49" charset="0"/>
                  <a:buChar char="o"/>
                </a:pPr>
                <a:endParaRPr lang="en-US" sz="2200" b="1" dirty="0">
                  <a:latin typeface="Bodoni MT" panose="02070603080606020203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71833" y="1012064"/>
                <a:ext cx="2814384" cy="4833871"/>
              </a:xfrm>
              <a:blipFill>
                <a:blip r:embed="rId2"/>
                <a:stretch>
                  <a:fillRect l="-1732" t="-1261" b="-10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444BC99-42A8-4A2B-A909-6617DCB2EA76}"/>
                  </a:ext>
                </a:extLst>
              </p:cNvPr>
              <p:cNvSpPr txBox="1"/>
              <p:nvPr/>
            </p:nvSpPr>
            <p:spPr>
              <a:xfrm>
                <a:off x="4885371" y="1612793"/>
                <a:ext cx="3648722" cy="44460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dirty="0">
                    <a:latin typeface="Bodoni MT" panose="02070603080606020203" pitchFamily="18" charset="0"/>
                  </a:rPr>
                  <a:t>4.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dirty="0">
                    <a:latin typeface="Bodoni MT" panose="02070603080606020203" pitchFamily="18" charset="0"/>
                  </a:rPr>
                  <a:t>a)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20−8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÷3</m:t>
                    </m:r>
                  </m:oMath>
                </a14:m>
                <a:endParaRPr lang="en-US" dirty="0">
                  <a:latin typeface="Bodoni MT" panose="02070603080606020203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dirty="0">
                    <a:latin typeface="Bodoni MT" panose="02070603080606020203" pitchFamily="18" charset="0"/>
                  </a:rPr>
                  <a:t>b)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(8+4)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en-US" dirty="0">
                  <a:latin typeface="Bodoni MT" panose="02070603080606020203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dirty="0">
                    <a:latin typeface="Bodoni MT" panose="02070603080606020203" pitchFamily="18" charset="0"/>
                  </a:rPr>
                  <a:t>c)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(20+12)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÷12×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endParaRPr lang="en-US" dirty="0">
                  <a:latin typeface="Bodoni MT" panose="02070603080606020203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dirty="0">
                    <a:latin typeface="Bodoni MT" panose="02070603080606020203" pitchFamily="18" charset="0"/>
                  </a:rPr>
                  <a:t>5.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dirty="0">
                    <a:latin typeface="Bodoni MT" panose="02070603080606020203" pitchFamily="18" charset="0"/>
                  </a:rPr>
                  <a:t>a)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8−6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÷2</m:t>
                    </m:r>
                  </m:oMath>
                </a14:m>
                <a:endParaRPr lang="en-US" dirty="0">
                  <a:latin typeface="Bodoni MT" panose="02070603080606020203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dirty="0">
                    <a:latin typeface="Bodoni MT" panose="02070603080606020203" pitchFamily="18" charset="0"/>
                  </a:rPr>
                  <a:t>b)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16−4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×2+4÷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dirty="0">
                  <a:latin typeface="Bodoni MT" panose="02070603080606020203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dirty="0">
                    <a:latin typeface="Bodoni MT" panose="02070603080606020203" pitchFamily="18" charset="0"/>
                  </a:rPr>
                  <a:t>c)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18−3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endParaRPr lang="en-US" dirty="0">
                  <a:latin typeface="Bodoni MT" panose="02070603080606020203" pitchFamily="18" charset="0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444BC99-42A8-4A2B-A909-6617DCB2EA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5371" y="1612793"/>
                <a:ext cx="3648722" cy="4446089"/>
              </a:xfrm>
              <a:prstGeom prst="rect">
                <a:avLst/>
              </a:prstGeom>
              <a:blipFill>
                <a:blip r:embed="rId3"/>
                <a:stretch>
                  <a:fillRect l="-13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06510194"/>
      </p:ext>
    </p:extLst>
  </p:cSld>
  <p:clrMapOvr>
    <a:masterClrMapping/>
  </p:clrMapOvr>
  <p:transition spd="med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E4D772-A9AD-413D-A4C3-168E43766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1B Answers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7D1DBCB-C4A3-48B1-B1D7-97691212897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77334" y="2160589"/>
                <a:ext cx="2136887" cy="388077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2.</a:t>
                </a:r>
              </a:p>
              <a:p>
                <a:pPr marL="0" indent="0">
                  <a:buNone/>
                </a:pPr>
                <a:r>
                  <a:rPr lang="en-US" dirty="0"/>
                  <a:t>a) 9</a:t>
                </a:r>
              </a:p>
              <a:p>
                <a:pPr marL="0" indent="0">
                  <a:buNone/>
                </a:pPr>
                <a:r>
                  <a:rPr lang="en-US" dirty="0"/>
                  <a:t>b) 2</a:t>
                </a:r>
              </a:p>
              <a:p>
                <a:pPr marL="0" indent="0">
                  <a:buNone/>
                </a:pPr>
                <a:r>
                  <a:rPr lang="en-US" dirty="0"/>
                  <a:t>c) 24</a:t>
                </a:r>
              </a:p>
              <a:p>
                <a:pPr marL="0" indent="0">
                  <a:buNone/>
                </a:pPr>
                <a:r>
                  <a:rPr lang="en-US" dirty="0"/>
                  <a:t>3.</a:t>
                </a:r>
              </a:p>
              <a:p>
                <a:pPr marL="0" indent="0">
                  <a:buNone/>
                </a:pPr>
                <a:r>
                  <a:rPr lang="en-US" dirty="0"/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c)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20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7D1DBCB-C4A3-48B1-B1D7-97691212897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2160589"/>
                <a:ext cx="2136887" cy="3880773"/>
              </a:xfrm>
              <a:blipFill>
                <a:blip r:embed="rId2"/>
                <a:stretch>
                  <a:fillRect l="-2279" t="-9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95EAA63-4C65-4139-A594-4A1ADDD2D975}"/>
                  </a:ext>
                </a:extLst>
              </p:cNvPr>
              <p:cNvSpPr txBox="1"/>
              <p:nvPr/>
            </p:nvSpPr>
            <p:spPr>
              <a:xfrm>
                <a:off x="3133818" y="2071812"/>
                <a:ext cx="3480046" cy="35755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dirty="0"/>
                  <a:t>4.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dirty="0"/>
                  <a:t>a) 3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dirty="0"/>
                  <a:t>b) 20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dirty="0"/>
                  <a:t>c) 1 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dirty="0"/>
                  <a:t>5.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dirty="0"/>
                  <a:t>a) 6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dirty="0"/>
                  <a:t>b) 16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dirty="0"/>
                  <a:t>c) 6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10 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𝑜𝑟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63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95EAA63-4C65-4139-A594-4A1ADDD2D9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3818" y="2071812"/>
                <a:ext cx="3480046" cy="3575531"/>
              </a:xfrm>
              <a:prstGeom prst="rect">
                <a:avLst/>
              </a:prstGeom>
              <a:blipFill>
                <a:blip r:embed="rId3"/>
                <a:stretch>
                  <a:fillRect l="-14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020495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01650" y="517237"/>
            <a:ext cx="88270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1"/>
                </a:solidFill>
              </a:rPr>
              <a:t>Fraction- Word Problem #1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4"/>
              <p:cNvSpPr>
                <a:spLocks noGrp="1"/>
              </p:cNvSpPr>
              <p:nvPr>
                <p:ph idx="1"/>
              </p:nvPr>
            </p:nvSpPr>
            <p:spPr>
              <a:xfrm>
                <a:off x="400050" y="1040457"/>
                <a:ext cx="9867900" cy="5720561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20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Max spent </a:t>
                </a:r>
                <a:r>
                  <a:rPr lang="en-US" sz="2000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2000" b="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of his money in a shop and </a:t>
                </a:r>
                <a:r>
                  <a:rPr lang="en-US" sz="2000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000" b="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of the remainder in another shop.</a:t>
                </a:r>
              </a:p>
              <a:p>
                <a:r>
                  <a:rPr lang="en-US" sz="20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What fraction of his money was left?</a:t>
                </a:r>
              </a:p>
              <a:p>
                <a:pPr lvl="1">
                  <a:buFont typeface="Courier New" panose="02070309020205020404" pitchFamily="49" charset="0"/>
                  <a:buChar char="o"/>
                </a:pPr>
                <a:r>
                  <a:rPr lang="en-US" sz="18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Total (t): 1</a:t>
                </a:r>
              </a:p>
              <a:p>
                <a:pPr lvl="1">
                  <a:buFont typeface="Courier New" panose="02070309020205020404" pitchFamily="49" charset="0"/>
                  <a:buChar char="o"/>
                </a:pPr>
                <a:r>
                  <a:rPr lang="en-US" sz="18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1800" baseline="300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st</a:t>
                </a:r>
                <a:r>
                  <a:rPr lang="en-US" sz="18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Spending:  </a:t>
                </a:r>
                <a:r>
                  <a:rPr lang="en-US" sz="1800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18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→ 1</a:t>
                </a:r>
                <a:r>
                  <a:rPr lang="en-US" sz="1800" baseline="300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st</a:t>
                </a:r>
                <a:r>
                  <a:rPr lang="en-US" sz="18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Remainder = Total - 1</a:t>
                </a:r>
                <a:r>
                  <a:rPr lang="en-US" sz="1800" baseline="300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st</a:t>
                </a:r>
                <a:r>
                  <a:rPr lang="en-US" sz="18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Spending = (1-</a:t>
                </a:r>
                <a:r>
                  <a:rPr lang="en-US" sz="1800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18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)</a:t>
                </a:r>
              </a:p>
              <a:p>
                <a:pPr lvl="1" indent="-342900">
                  <a:buFont typeface="Courier New" panose="02070309020205020404" pitchFamily="49" charset="0"/>
                  <a:buChar char="o"/>
                </a:pPr>
                <a:r>
                  <a:rPr lang="en-US" sz="18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1800" baseline="300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nd</a:t>
                </a:r>
                <a:r>
                  <a:rPr lang="en-US" sz="18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Spending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18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x 1</a:t>
                </a:r>
                <a:r>
                  <a:rPr lang="en-US" sz="1800" baseline="300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st</a:t>
                </a:r>
                <a:r>
                  <a:rPr lang="en-US" sz="18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Remainder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  <m:r>
                      <a:rPr lang="en-US" sz="1800" i="1">
                        <a:latin typeface="Cambria Math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18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x (1-</a:t>
                </a:r>
                <a:r>
                  <a:rPr lang="en-US" sz="1800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18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  <m:r>
                      <m:rPr>
                        <m:nor/>
                      </m:rPr>
                      <a:rPr lang="en-US" sz="1800" b="0" i="0" smtClean="0">
                        <a:latin typeface="Cambria Math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1800" dirty="0">
                        <a:latin typeface="Bodoni MT" panose="02070603080606020203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x</m:t>
                    </m:r>
                    <m:r>
                      <m:rPr>
                        <m:nor/>
                      </m:rPr>
                      <a:rPr lang="en-US" sz="1800" b="0" i="0" dirty="0" smtClean="0">
                        <a:latin typeface="Bodoni MT" panose="02070603080606020203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18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den>
                    </m:f>
                  </m:oMath>
                </a14:m>
                <a:endParaRPr lang="en-US" sz="1800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lvl="1" indent="-342900">
                  <a:buFont typeface="Courier New" panose="02070309020205020404" pitchFamily="49" charset="0"/>
                  <a:buChar char="o"/>
                </a:pPr>
                <a:r>
                  <a:rPr lang="en-US" sz="18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Money Left (2</a:t>
                </a:r>
                <a:r>
                  <a:rPr lang="en-US" sz="1800" baseline="300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nd</a:t>
                </a:r>
                <a:r>
                  <a:rPr lang="en-US" sz="18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Remainder) = Total - 1</a:t>
                </a:r>
                <a:r>
                  <a:rPr lang="en-US" sz="1800" baseline="300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st</a:t>
                </a:r>
                <a:r>
                  <a:rPr lang="en-US" sz="18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Spending - 2</a:t>
                </a:r>
                <a:r>
                  <a:rPr lang="en-US" sz="1800" baseline="300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nd</a:t>
                </a:r>
                <a:r>
                  <a:rPr lang="en-US" sz="18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Spending = 1</a:t>
                </a:r>
                <a:r>
                  <a:rPr lang="en-US" sz="18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</m:oMath>
                </a14:m>
                <a:r>
                  <a:rPr lang="en-US" sz="1800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  <m:r>
                      <a:rPr lang="en-US" sz="18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− </m:t>
                    </m:r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US" sz="18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den>
                    </m:f>
                  </m:oMath>
                </a14:m>
                <a:endParaRPr lang="en-US" sz="1800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0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An easier way?</a:t>
                </a:r>
              </a:p>
              <a:p>
                <a:pPr lvl="1" indent="-342900">
                  <a:buFont typeface="Courier New" panose="02070309020205020404" pitchFamily="49" charset="0"/>
                  <a:buChar char="o"/>
                </a:pPr>
                <a:r>
                  <a:rPr lang="en-US" sz="18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Money Left (2</a:t>
                </a:r>
                <a:r>
                  <a:rPr lang="en-US" sz="1800" baseline="300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nd</a:t>
                </a:r>
                <a:r>
                  <a:rPr lang="en-US" sz="18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Remainder)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18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x 1</a:t>
                </a:r>
                <a:r>
                  <a:rPr lang="en-US" sz="1800" baseline="300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st</a:t>
                </a:r>
                <a:r>
                  <a:rPr lang="en-US" sz="18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Remainder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  <m:r>
                      <a:rPr lang="en-US" sz="1800" i="1">
                        <a:latin typeface="Cambria Math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18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x (1-</a:t>
                </a:r>
                <a:r>
                  <a:rPr lang="en-US" sz="1800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18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18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18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den>
                    </m:f>
                  </m:oMath>
                </a14:m>
                <a:endParaRPr lang="en-US" sz="1800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0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If Max had $90 left, how much money did he have at first?</a:t>
                </a:r>
              </a:p>
              <a:p>
                <a:pPr lvl="1">
                  <a:buFont typeface="Courier New" charset="0"/>
                  <a:buChar char="o"/>
                </a:pPr>
                <a:r>
                  <a:rPr lang="en-US" dirty="0">
                    <a:latin typeface="Times New Roman" charset="0"/>
                    <a:ea typeface="Times New Roman" charset="0"/>
                    <a:cs typeface="Times New Roman" charset="0"/>
                  </a:rPr>
                  <a:t>Money Left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US" dirty="0">
                    <a:latin typeface="Times New Roman" charset="0"/>
                    <a:ea typeface="Times New Roman" charset="0"/>
                    <a:cs typeface="Times New Roman" charset="0"/>
                  </a:rPr>
                  <a:t> (of total)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US" dirty="0">
                    <a:latin typeface="Times New Roman" charset="0"/>
                    <a:ea typeface="Times New Roman" charset="0"/>
                    <a:cs typeface="Times New Roman" charset="0"/>
                  </a:rPr>
                  <a:t> ・ t </a:t>
                </a:r>
              </a:p>
              <a:p>
                <a:pPr lvl="1">
                  <a:buFont typeface="Courier New" charset="0"/>
                  <a:buChar char="o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US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>
                    <a:latin typeface="Times New Roman" charset="0"/>
                    <a:ea typeface="Times New Roman" charset="0"/>
                    <a:cs typeface="Times New Roman" charset="0"/>
                  </a:rPr>
                  <a:t>・t =</a:t>
                </a:r>
                <a:r>
                  <a:rPr lang="en-US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 $90 → </a:t>
                </a:r>
                <a:r>
                  <a:rPr lang="en-US" dirty="0"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US" dirty="0">
                    <a:latin typeface="Times New Roman" charset="0"/>
                    <a:ea typeface="Times New Roman" charset="0"/>
                    <a:cs typeface="Times New Roman" charset="0"/>
                  </a:rPr>
                  <a:t>・t =</a:t>
                </a:r>
                <a:r>
                  <a:rPr lang="en-US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 $30 →  t = $300 </a:t>
                </a:r>
              </a:p>
              <a:p>
                <a:pPr marL="0" indent="0">
                  <a:buNone/>
                </a:pPr>
                <a:endParaRPr lang="en-US" sz="1400" dirty="0">
                  <a:latin typeface="Bodoni MT" panose="02070603080606020203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1400" dirty="0">
                  <a:latin typeface="Bodoni MT" panose="02070603080606020203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1400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lvl="1" indent="-342900">
                  <a:buFont typeface="Courier New" panose="02070309020205020404" pitchFamily="49" charset="0"/>
                  <a:buChar char="o"/>
                </a:pPr>
                <a:endParaRPr lang="en-US" sz="1800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lvl="1" indent="-342900">
                  <a:buFont typeface="Courier New" panose="02070309020205020404" pitchFamily="49" charset="0"/>
                  <a:buChar char="o"/>
                </a:pPr>
                <a:endParaRPr lang="en-US" sz="1800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2000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2000" b="0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endParaRPr lang="en-US" sz="2000" dirty="0">
                  <a:latin typeface="Bodoni MT" panose="02070603080606020203" pitchFamily="18" charset="0"/>
                  <a:cs typeface="Times New Roman" panose="02020603050405020304" pitchFamily="18" charset="0"/>
                </a:endParaRPr>
              </a:p>
              <a:p>
                <a:pPr>
                  <a:buFont typeface="Courier New" panose="02070309020205020404" pitchFamily="49" charset="0"/>
                  <a:buChar char="o"/>
                </a:pPr>
                <a:endParaRPr lang="en-US" sz="2000" b="1" dirty="0">
                  <a:latin typeface="Bodoni MT" panose="02070603080606020203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00050" y="1040457"/>
                <a:ext cx="9867900" cy="5720561"/>
              </a:xfrm>
              <a:blipFill rotWithShape="0">
                <a:blip r:embed="rId2"/>
                <a:stretch>
                  <a:fillRect l="-6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23944735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01650" y="517237"/>
            <a:ext cx="88270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1"/>
                </a:solidFill>
              </a:rPr>
              <a:t>Fraction- Word Problem #2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4"/>
              <p:cNvSpPr>
                <a:spLocks noGrp="1"/>
              </p:cNvSpPr>
              <p:nvPr>
                <p:ph idx="1"/>
              </p:nvPr>
            </p:nvSpPr>
            <p:spPr>
              <a:xfrm>
                <a:off x="400050" y="1040457"/>
                <a:ext cx="9670225" cy="5720561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Megan spent </a:t>
                </a:r>
                <a:r>
                  <a:rPr lang="en-US" sz="2000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b="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of her money on a doll and </a:t>
                </a:r>
                <a:r>
                  <a:rPr lang="en-US" sz="2000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b="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of the remainder on a musical box. She spent $8 more on </a:t>
                </a:r>
                <a:r>
                  <a:rPr lang="en-US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the </a:t>
                </a:r>
                <a:r>
                  <a:rPr lang="en-US" b="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doll than on the musical box. How much money did she have left?</a:t>
                </a:r>
              </a:p>
              <a:p>
                <a:r>
                  <a:rPr lang="en-US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Total (t): 1 </a:t>
                </a:r>
              </a:p>
              <a:p>
                <a:r>
                  <a:rPr lang="en-US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$ of Doll:  </a:t>
                </a:r>
                <a:r>
                  <a:rPr lang="en-US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→ 1</a:t>
                </a:r>
                <a:r>
                  <a:rPr lang="en-US" baseline="30000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st</a:t>
                </a:r>
                <a:r>
                  <a:rPr lang="en-US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 R</a:t>
                </a:r>
                <a:r>
                  <a:rPr lang="en-US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emainder =(1-</a:t>
                </a:r>
                <a:r>
                  <a:rPr lang="en-US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) = </a:t>
                </a:r>
                <a:r>
                  <a:rPr lang="en-US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en-US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$ of Music Box: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x 1</a:t>
                </a:r>
                <a:r>
                  <a:rPr lang="en-US" baseline="300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st</a:t>
                </a:r>
                <a:r>
                  <a:rPr lang="en-US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Remainder =</a:t>
                </a:r>
                <a:r>
                  <a:rPr lang="en-US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x</a:t>
                </a:r>
                <a:r>
                  <a:rPr lang="en-US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  <m:r>
                      <a:rPr lang="en-US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den>
                    </m:f>
                  </m:oMath>
                </a14:m>
                <a:endParaRPr lang="en-US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$ Left (2</a:t>
                </a:r>
                <a:r>
                  <a:rPr lang="en-US" baseline="300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nd</a:t>
                </a:r>
                <a:r>
                  <a:rPr lang="en-US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Remainder): 1-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-</a:t>
                </a:r>
                <a14:m>
                  <m:oMath xmlns:m="http://schemas.openxmlformats.org/officeDocument/2006/math">
                    <m:r>
                      <a:rPr lang="en-US">
                        <a:latin typeface="Cambria Math" charset="0"/>
                        <a:cs typeface="Times New Roman" panose="02020603050405020304" pitchFamily="18" charset="0"/>
                      </a:rPr>
                      <m:t> 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US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den>
                    </m:f>
                  </m:oMath>
                </a14:m>
                <a:endParaRPr lang="en-US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endParaRPr lang="en-US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$ of Doll – $ of Music Box = $8</a:t>
                </a:r>
              </a:p>
              <a:p>
                <a:r>
                  <a:rPr lang="en-US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$ of Doll – $ of Music Box =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  <m:r>
                      <a:rPr lang="en-US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− 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US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den>
                    </m:f>
                  </m:oMath>
                </a14:m>
                <a:endParaRPr lang="en-US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342900" lvl="1" indent="-342900"/>
                <a:r>
                  <a:rPr lang="en-US" sz="2000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$ 8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US" sz="2000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>
                    <a:latin typeface="Times New Roman" charset="0"/>
                    <a:ea typeface="Times New Roman" charset="0"/>
                    <a:cs typeface="Times New Roman" charset="0"/>
                  </a:rPr>
                  <a:t>・ t </a:t>
                </a:r>
                <a:endParaRPr lang="en-US" sz="2000" dirty="0">
                  <a:latin typeface="Bodoni MT" panose="02070603080606020203" pitchFamily="18" charset="0"/>
                  <a:cs typeface="Times New Roman" panose="02020603050405020304" pitchFamily="18" charset="0"/>
                </a:endParaRPr>
              </a:p>
              <a:p>
                <a:pPr marL="342900" lvl="1" indent="-342900"/>
                <a:r>
                  <a:rPr lang="en-US" sz="2000" dirty="0">
                    <a:latin typeface="Times New Roman" charset="0"/>
                    <a:ea typeface="Times New Roman" charset="0"/>
                    <a:cs typeface="Times New Roman" charset="0"/>
                  </a:rPr>
                  <a:t>$ Left (2</a:t>
                </a:r>
                <a:r>
                  <a:rPr lang="en-US" sz="2000" baseline="30000" dirty="0">
                    <a:latin typeface="Times New Roman" charset="0"/>
                    <a:ea typeface="Times New Roman" charset="0"/>
                    <a:cs typeface="Times New Roman" charset="0"/>
                  </a:rPr>
                  <a:t>nd</a:t>
                </a:r>
                <a:r>
                  <a:rPr lang="en-US" sz="2000" dirty="0">
                    <a:latin typeface="Times New Roman" charset="0"/>
                    <a:ea typeface="Times New Roman" charset="0"/>
                    <a:cs typeface="Times New Roman" charset="0"/>
                  </a:rPr>
                  <a:t> Remainder):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US" sz="2000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>
                    <a:latin typeface="Times New Roman" charset="0"/>
                    <a:ea typeface="Times New Roman" charset="0"/>
                    <a:cs typeface="Times New Roman" charset="0"/>
                  </a:rPr>
                  <a:t>・ t </a:t>
                </a:r>
                <a:r>
                  <a:rPr lang="en-US" sz="2000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= 3(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US" sz="2000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>
                    <a:latin typeface="Times New Roman" charset="0"/>
                    <a:ea typeface="Times New Roman" charset="0"/>
                    <a:cs typeface="Times New Roman" charset="0"/>
                  </a:rPr>
                  <a:t>・ t) = 3($8) = $24</a:t>
                </a:r>
                <a:endParaRPr lang="en-US" sz="1800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b="0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endParaRPr lang="en-US" dirty="0">
                  <a:latin typeface="Bodoni MT" panose="02070603080606020203" pitchFamily="18" charset="0"/>
                  <a:cs typeface="Times New Roman" panose="02020603050405020304" pitchFamily="18" charset="0"/>
                </a:endParaRPr>
              </a:p>
              <a:p>
                <a:pPr>
                  <a:buFont typeface="Courier New" panose="02070309020205020404" pitchFamily="49" charset="0"/>
                  <a:buChar char="o"/>
                </a:pPr>
                <a:endParaRPr lang="en-US" b="1" dirty="0">
                  <a:latin typeface="Bodoni MT" panose="02070603080606020203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00050" y="1040457"/>
                <a:ext cx="9670225" cy="5720561"/>
              </a:xfrm>
              <a:blipFill rotWithShape="0">
                <a:blip r:embed="rId2"/>
                <a:stretch>
                  <a:fillRect l="-567" r="-5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89078360"/>
      </p:ext>
    </p:extLst>
  </p:cSld>
  <p:clrMapOvr>
    <a:masterClrMapping/>
  </p:clrMapOvr>
  <p:transition spd="med">
    <p:pul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01650" y="517237"/>
            <a:ext cx="88270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1"/>
                </a:solidFill>
              </a:rPr>
              <a:t>Fraction- Word Problem #3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4"/>
              <p:cNvSpPr>
                <a:spLocks noGrp="1"/>
              </p:cNvSpPr>
              <p:nvPr>
                <p:ph idx="1"/>
              </p:nvPr>
            </p:nvSpPr>
            <p:spPr>
              <a:xfrm>
                <a:off x="400050" y="1040457"/>
                <a:ext cx="9867900" cy="5720561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20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Lindsey read </a:t>
                </a:r>
                <a:r>
                  <a:rPr lang="en-US" sz="2000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2000" b="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of a book on Monday and 12 pages on Tuesday. If she still had </a:t>
                </a:r>
                <a:r>
                  <a:rPr lang="en-US" sz="2000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000" b="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of the book </a:t>
                </a:r>
                <a:r>
                  <a:rPr lang="en-US" sz="20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to read on Wednesday, how many pages were there in the book?</a:t>
                </a:r>
                <a:r>
                  <a:rPr lang="en-US" sz="2000" b="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r>
                  <a:rPr lang="en-US" sz="20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Total (t): 1 </a:t>
                </a:r>
              </a:p>
              <a:p>
                <a:r>
                  <a:rPr lang="en-US" sz="20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Monday:  </a:t>
                </a:r>
                <a:r>
                  <a:rPr lang="en-US" sz="2000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en-US" sz="2000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0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Tuesday: 12 pages</a:t>
                </a:r>
              </a:p>
              <a:p>
                <a:r>
                  <a:rPr lang="en-US" sz="20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Wednesday (Remaining Pages):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2000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endParaRPr lang="en-US" sz="2000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342900" lvl="1" indent="-342900"/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2</m:t>
                        </m:r>
                      </m:num>
                      <m:den>
                        <m:r>
                          <a:rPr lang="en-US" sz="1800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5</m:t>
                        </m:r>
                      </m:den>
                    </m:f>
                    <m:r>
                      <m:rPr>
                        <m:nor/>
                      </m:rPr>
                      <a:rPr lang="en-US" sz="1400" dirty="0">
                        <a:latin typeface="Times New Roman" charset="0"/>
                        <a:ea typeface="Times New Roman" charset="0"/>
                        <a:cs typeface="Times New Roman" charset="0"/>
                      </a:rPr>
                      <m:t>・ </m:t>
                    </m:r>
                    <m:r>
                      <m:rPr>
                        <m:nor/>
                      </m:rPr>
                      <a:rPr lang="en-US" sz="1400" dirty="0">
                        <a:latin typeface="Times New Roman" charset="0"/>
                        <a:ea typeface="Times New Roman" charset="0"/>
                        <a:cs typeface="Times New Roman" charset="0"/>
                      </a:rPr>
                      <m:t>t</m:t>
                    </m:r>
                    <m:r>
                      <m:rPr>
                        <m:nor/>
                      </m:rPr>
                      <a:rPr lang="en-US" sz="1400" dirty="0">
                        <a:latin typeface="Times New Roman" charset="0"/>
                        <a:ea typeface="Times New Roman" charset="0"/>
                        <a:cs typeface="Times New Roman" charset="0"/>
                      </a:rPr>
                      <m:t> </m:t>
                    </m:r>
                    <m:r>
                      <a:rPr lang="en-US" sz="1800" b="0" i="0" smtClean="0">
                        <a:latin typeface="Cambria Math" charset="0"/>
                        <a:ea typeface="Times New Roman" charset="0"/>
                        <a:cs typeface="Times New Roman" charset="0"/>
                      </a:rPr>
                      <m:t>+12 </m:t>
                    </m:r>
                    <m:r>
                      <m:rPr>
                        <m:sty m:val="p"/>
                      </m:rPr>
                      <a:rPr lang="en-US" sz="1800" b="0" i="0" smtClean="0">
                        <a:latin typeface="Cambria Math" charset="0"/>
                        <a:ea typeface="Times New Roman" charset="0"/>
                        <a:cs typeface="Times New Roman" charset="0"/>
                      </a:rPr>
                      <m:t>pages</m:t>
                    </m:r>
                    <m:r>
                      <a:rPr lang="en-US" sz="1800" b="0" i="0" smtClean="0">
                        <a:latin typeface="Cambria Math" charset="0"/>
                        <a:ea typeface="Times New Roman" charset="0"/>
                        <a:cs typeface="Times New Roman" charset="0"/>
                      </a:rPr>
                      <m:t>= </m:t>
                    </m:r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1</m:t>
                        </m:r>
                      </m:num>
                      <m:den>
                        <m:r>
                          <a:rPr lang="en-US" sz="1800" b="0" i="1" smtClean="0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2</m:t>
                        </m:r>
                      </m:den>
                    </m:f>
                    <m:r>
                      <m:rPr>
                        <m:nor/>
                      </m:rPr>
                      <a:rPr lang="en-US" sz="1400" dirty="0">
                        <a:latin typeface="Times New Roman" charset="0"/>
                        <a:ea typeface="Times New Roman" charset="0"/>
                        <a:cs typeface="Times New Roman" charset="0"/>
                      </a:rPr>
                      <m:t>・ </m:t>
                    </m:r>
                    <m:r>
                      <m:rPr>
                        <m:nor/>
                      </m:rPr>
                      <a:rPr lang="en-US" sz="1400" dirty="0">
                        <a:latin typeface="Times New Roman" charset="0"/>
                        <a:ea typeface="Times New Roman" charset="0"/>
                        <a:cs typeface="Times New Roman" charset="0"/>
                      </a:rPr>
                      <m:t>t</m:t>
                    </m:r>
                    <m:r>
                      <m:rPr>
                        <m:nor/>
                      </m:rPr>
                      <a:rPr lang="en-US" sz="1400" dirty="0">
                        <a:latin typeface="Times New Roman" charset="0"/>
                        <a:ea typeface="Times New Roman" charset="0"/>
                        <a:cs typeface="Times New Roman" charset="0"/>
                      </a:rPr>
                      <m:t> </m:t>
                    </m:r>
                  </m:oMath>
                </a14:m>
                <a:endParaRPr lang="en-US" sz="2000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342900" lvl="1" indent="-342900"/>
                <a:r>
                  <a:rPr lang="en-US" dirty="0">
                    <a:latin typeface="Times New Roman" charset="0"/>
                    <a:ea typeface="Times New Roman" charset="0"/>
                    <a:cs typeface="Times New Roman" charset="0"/>
                  </a:rPr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fPr>
                      <m:num>
                        <m:r>
                          <a:rPr lang="en-US" sz="1800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1</m:t>
                        </m:r>
                      </m:num>
                      <m:den>
                        <m:r>
                          <a:rPr lang="en-US" sz="1800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2</m:t>
                        </m:r>
                      </m:den>
                    </m:f>
                    <m:r>
                      <a:rPr lang="en-US" sz="1800" b="0" i="1" smtClean="0">
                        <a:latin typeface="Cambria Math" charset="0"/>
                        <a:ea typeface="Times New Roman" charset="0"/>
                        <a:cs typeface="Times New Roman" charset="0"/>
                      </a:rPr>
                      <m:t>−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2</m:t>
                        </m:r>
                      </m:num>
                      <m:den>
                        <m:r>
                          <a:rPr lang="en-US" sz="2000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5</m:t>
                        </m:r>
                      </m:den>
                    </m:f>
                    <m:r>
                      <a:rPr lang="en-US" sz="1800" b="0" i="1" smtClean="0">
                        <a:latin typeface="Cambria Math" charset="0"/>
                        <a:ea typeface="Times New Roman" charset="0"/>
                        <a:cs typeface="Times New Roman" charset="0"/>
                      </a:rPr>
                      <m:t>)</m:t>
                    </m:r>
                    <m:r>
                      <m:rPr>
                        <m:nor/>
                      </m:rPr>
                      <a:rPr lang="en-US" sz="1800" dirty="0">
                        <a:latin typeface="Times New Roman" charset="0"/>
                        <a:ea typeface="Times New Roman" charset="0"/>
                        <a:cs typeface="Times New Roman" charset="0"/>
                      </a:rPr>
                      <m:t>・ </m:t>
                    </m:r>
                    <m:r>
                      <m:rPr>
                        <m:nor/>
                      </m:rPr>
                      <a:rPr lang="en-US" sz="1800" dirty="0">
                        <a:latin typeface="Times New Roman" charset="0"/>
                        <a:ea typeface="Times New Roman" charset="0"/>
                        <a:cs typeface="Times New Roman" charset="0"/>
                      </a:rPr>
                      <m:t>t</m:t>
                    </m:r>
                    <m:r>
                      <m:rPr>
                        <m:nor/>
                      </m:rPr>
                      <a:rPr lang="en-US" sz="1800" dirty="0">
                        <a:latin typeface="Times New Roman" charset="0"/>
                        <a:ea typeface="Times New Roman" charset="0"/>
                        <a:cs typeface="Times New Roman" charset="0"/>
                      </a:rPr>
                      <m:t> </m:t>
                    </m:r>
                  </m:oMath>
                </a14:m>
                <a:r>
                  <a:rPr lang="en-US" sz="18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= 12 pages</a:t>
                </a:r>
                <a:r>
                  <a:rPr lang="en-US" sz="1800" dirty="0">
                    <a:latin typeface="Times New Roman" charset="0"/>
                    <a:ea typeface="Times New Roman" charset="0"/>
                    <a:cs typeface="Times New Roman" charset="0"/>
                  </a:rPr>
                  <a:t> →</a:t>
                </a:r>
                <a:r>
                  <a:rPr lang="en-US" sz="18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fPr>
                      <m:num>
                        <m:r>
                          <a:rPr lang="en-US" sz="1800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1</m:t>
                        </m:r>
                      </m:num>
                      <m:den>
                        <m:r>
                          <a:rPr lang="en-US" sz="1800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US" sz="18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1800" dirty="0">
                        <a:latin typeface="Times New Roman" charset="0"/>
                        <a:ea typeface="Times New Roman" charset="0"/>
                        <a:cs typeface="Times New Roman" charset="0"/>
                      </a:rPr>
                      <m:t>・ </m:t>
                    </m:r>
                    <m:r>
                      <m:rPr>
                        <m:nor/>
                      </m:rPr>
                      <a:rPr lang="en-US" sz="1800" dirty="0">
                        <a:latin typeface="Times New Roman" charset="0"/>
                        <a:ea typeface="Times New Roman" charset="0"/>
                        <a:cs typeface="Times New Roman" charset="0"/>
                      </a:rPr>
                      <m:t>t</m:t>
                    </m:r>
                    <m:r>
                      <m:rPr>
                        <m:nor/>
                      </m:rPr>
                      <a:rPr lang="en-US" sz="1800" dirty="0">
                        <a:latin typeface="Times New Roman" charset="0"/>
                        <a:ea typeface="Times New Roman" charset="0"/>
                        <a:cs typeface="Times New Roman" charset="0"/>
                      </a:rPr>
                      <m:t> </m:t>
                    </m:r>
                  </m:oMath>
                </a14:m>
                <a:r>
                  <a:rPr lang="en-US" sz="18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= 12 pages </a:t>
                </a:r>
                <a:r>
                  <a:rPr lang="en-US" sz="1800" dirty="0">
                    <a:latin typeface="Times New Roman" charset="0"/>
                    <a:ea typeface="Times New Roman" charset="0"/>
                    <a:cs typeface="Times New Roman" charset="0"/>
                  </a:rPr>
                  <a:t>→ t = 120 pages </a:t>
                </a:r>
                <a:endParaRPr lang="en-US" sz="1800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lvl="1" indent="-342900">
                  <a:buFont typeface="Courier New" panose="02070309020205020404" pitchFamily="49" charset="0"/>
                  <a:buChar char="o"/>
                </a:pPr>
                <a:endParaRPr lang="en-US" sz="2000" dirty="0">
                  <a:latin typeface="Bodoni MT" panose="02070603080606020203" pitchFamily="18" charset="0"/>
                  <a:cs typeface="Times New Roman" panose="02020603050405020304" pitchFamily="18" charset="0"/>
                </a:endParaRPr>
              </a:p>
              <a:p>
                <a:pPr lvl="1" indent="-342900">
                  <a:buFont typeface="Courier New" panose="02070309020205020404" pitchFamily="49" charset="0"/>
                  <a:buChar char="o"/>
                </a:pPr>
                <a:endParaRPr lang="en-US" sz="1400" dirty="0">
                  <a:latin typeface="Bodoni MT" panose="02070603080606020203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1400" dirty="0">
                  <a:latin typeface="Bodoni MT" panose="02070603080606020203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1400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lvl="1" indent="-342900">
                  <a:buFont typeface="Courier New" panose="02070309020205020404" pitchFamily="49" charset="0"/>
                  <a:buChar char="o"/>
                </a:pPr>
                <a:endParaRPr lang="en-US" sz="1800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lvl="1" indent="-342900">
                  <a:buFont typeface="Courier New" panose="02070309020205020404" pitchFamily="49" charset="0"/>
                  <a:buChar char="o"/>
                </a:pPr>
                <a:endParaRPr lang="en-US" sz="1800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2000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2000" b="0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endParaRPr lang="en-US" sz="2000" dirty="0">
                  <a:latin typeface="Bodoni MT" panose="02070603080606020203" pitchFamily="18" charset="0"/>
                  <a:cs typeface="Times New Roman" panose="02020603050405020304" pitchFamily="18" charset="0"/>
                </a:endParaRPr>
              </a:p>
              <a:p>
                <a:pPr>
                  <a:buFont typeface="Courier New" panose="02070309020205020404" pitchFamily="49" charset="0"/>
                  <a:buChar char="o"/>
                </a:pPr>
                <a:endParaRPr lang="en-US" sz="2000" b="1" dirty="0">
                  <a:latin typeface="Bodoni MT" panose="02070603080606020203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00050" y="1040457"/>
                <a:ext cx="9867900" cy="5720561"/>
              </a:xfrm>
              <a:blipFill rotWithShape="0">
                <a:blip r:embed="rId2"/>
                <a:stretch>
                  <a:fillRect l="-6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49849268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Yellow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4857</TotalTime>
  <Words>1015</Words>
  <Application>Microsoft Office PowerPoint</Application>
  <PresentationFormat>Widescreen</PresentationFormat>
  <Paragraphs>156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Arial</vt:lpstr>
      <vt:lpstr>Bodoni MT</vt:lpstr>
      <vt:lpstr>Calibri</vt:lpstr>
      <vt:lpstr>Cambria Math</vt:lpstr>
      <vt:lpstr>Courier New</vt:lpstr>
      <vt:lpstr>Times New Roman</vt:lpstr>
      <vt:lpstr>Trebuchet MS</vt:lpstr>
      <vt:lpstr>Wingdings 3</vt:lpstr>
      <vt:lpstr>Facet</vt:lpstr>
      <vt:lpstr>Fractions- PEMDAS and Fraction Word Problems</vt:lpstr>
      <vt:lpstr>Learning Objectives</vt:lpstr>
      <vt:lpstr>PowerPoint Presentation</vt:lpstr>
      <vt:lpstr>PowerPoint Presentation</vt:lpstr>
      <vt:lpstr>PowerPoint Presentation</vt:lpstr>
      <vt:lpstr>Practice 1B Answers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Practice 1C Answers</vt:lpstr>
      <vt:lpstr>Homework</vt:lpstr>
    </vt:vector>
  </TitlesOfParts>
  <Company>Salt River Project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Algebraic Expressions</dc:title>
  <dc:creator>Liu Shuyun</dc:creator>
  <cp:lastModifiedBy>Bison Long</cp:lastModifiedBy>
  <cp:revision>462</cp:revision>
  <dcterms:created xsi:type="dcterms:W3CDTF">2017-08-26T04:41:34Z</dcterms:created>
  <dcterms:modified xsi:type="dcterms:W3CDTF">2023-01-22T00:37:47Z</dcterms:modified>
</cp:coreProperties>
</file>