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15FF7F"/>
    <a:srgbClr val="5BFFA5"/>
    <a:srgbClr val="37FF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CC51-7714-4B30-8CBF-B437B5F9F488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E809-CCA9-458A-9586-FBF991F13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CC51-7714-4B30-8CBF-B437B5F9F488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E809-CCA9-458A-9586-FBF991F13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CC51-7714-4B30-8CBF-B437B5F9F488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E809-CCA9-458A-9586-FBF991F13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CC51-7714-4B30-8CBF-B437B5F9F488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E809-CCA9-458A-9586-FBF991F13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CC51-7714-4B30-8CBF-B437B5F9F488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E809-CCA9-458A-9586-FBF991F13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CC51-7714-4B30-8CBF-B437B5F9F488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E809-CCA9-458A-9586-FBF991F13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CC51-7714-4B30-8CBF-B437B5F9F488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E809-CCA9-458A-9586-FBF991F13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CC51-7714-4B30-8CBF-B437B5F9F488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E809-CCA9-458A-9586-FBF991F13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CC51-7714-4B30-8CBF-B437B5F9F488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E809-CCA9-458A-9586-FBF991F13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CC51-7714-4B30-8CBF-B437B5F9F488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E809-CCA9-458A-9586-FBF991F13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9CC51-7714-4B30-8CBF-B437B5F9F488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E809-CCA9-458A-9586-FBF991F13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9CC51-7714-4B30-8CBF-B437B5F9F488}" type="datetimeFigureOut">
              <a:rPr lang="en-US" smtClean="0"/>
              <a:pPr/>
              <a:t>8/19/2023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BE809-CCA9-458A-9586-FBF991F131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MpFaq2yjRy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1999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Bilingual II Week 1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Bilingual II courts detail</a:t>
            </a:r>
          </a:p>
          <a:p>
            <a:pPr algn="l"/>
            <a:r>
              <a:rPr lang="en-US" altLang="zh-CN" b="1" dirty="0" smtClean="0">
                <a:solidFill>
                  <a:schemeClr val="tx1"/>
                </a:solidFill>
              </a:rPr>
              <a:t>Class </a:t>
            </a:r>
            <a:r>
              <a:rPr lang="en-US" b="1" dirty="0" smtClean="0">
                <a:solidFill>
                  <a:schemeClr val="tx1"/>
                </a:solidFill>
              </a:rPr>
              <a:t>supplies</a:t>
            </a:r>
            <a:r>
              <a:rPr lang="zh-CN" altLang="en-US" b="1" dirty="0">
                <a:solidFill>
                  <a:schemeClr val="tx1"/>
                </a:solidFill>
              </a:rPr>
              <a:t>：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l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Textbook</a:t>
            </a: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</a:rPr>
              <a:t>，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One notebook	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some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pencils</a:t>
            </a:r>
          </a:p>
          <a:p>
            <a:pPr algn="l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66" name="AutoShape 2" descr="Inlin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0625">
            <a:off x="716515" y="2980187"/>
            <a:ext cx="3008260" cy="356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12" descr="The 4 Best Pencils for Writing and Schoolwork of 2023 | Reviews by  Wirecut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429000"/>
            <a:ext cx="3786824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99"/>
          </a:solidFill>
        </p:spPr>
        <p:txBody>
          <a:bodyPr/>
          <a:lstStyle/>
          <a:p>
            <a:r>
              <a:rPr lang="en-US" sz="3200" b="1" dirty="0" smtClean="0"/>
              <a:t>Learn new sentences. 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学新句式。</a:t>
            </a:r>
            <a:endParaRPr lang="en-US" sz="3200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96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514350" indent="-514350">
              <a:buNone/>
            </a:pPr>
            <a:r>
              <a:rPr lang="en-US" b="1" dirty="0" smtClean="0"/>
              <a:t>Question </a:t>
            </a:r>
            <a:r>
              <a:rPr lang="zh-CN" altLang="en-US" b="1" dirty="0" smtClean="0">
                <a:solidFill>
                  <a:srgbClr val="FF0000"/>
                </a:solidFill>
              </a:rPr>
              <a:t>问句。</a:t>
            </a:r>
            <a:r>
              <a:rPr lang="en-US" altLang="zh-CN" b="1" dirty="0" smtClean="0">
                <a:solidFill>
                  <a:srgbClr val="FF0000"/>
                </a:solidFill>
              </a:rPr>
              <a:t>	</a:t>
            </a:r>
            <a:r>
              <a:rPr lang="en-US" altLang="zh-CN" b="1" dirty="0" smtClean="0"/>
              <a:t>“……</a:t>
            </a:r>
            <a:r>
              <a:rPr lang="zh-CN" altLang="en-US" b="1" dirty="0" smtClean="0"/>
              <a:t>可以</a:t>
            </a:r>
            <a:r>
              <a:rPr lang="en-US" altLang="zh-CN" b="1" dirty="0" smtClean="0"/>
              <a:t>……</a:t>
            </a:r>
            <a:r>
              <a:rPr lang="zh-CN" altLang="en-US" b="1" dirty="0" smtClean="0"/>
              <a:t>吗 </a:t>
            </a:r>
            <a:r>
              <a:rPr lang="en-US" altLang="zh-CN" b="1" dirty="0" smtClean="0"/>
              <a:t>?”</a:t>
            </a:r>
          </a:p>
          <a:p>
            <a:pPr marL="514350" indent="-514350">
              <a:buNone/>
            </a:pPr>
            <a:r>
              <a:rPr lang="en-US" altLang="zh-CN" b="1" dirty="0" smtClean="0"/>
              <a:t>Answer </a:t>
            </a:r>
            <a:r>
              <a:rPr lang="zh-CN" altLang="en-US" b="1" dirty="0" smtClean="0">
                <a:solidFill>
                  <a:srgbClr val="FF0000"/>
                </a:solidFill>
              </a:rPr>
              <a:t>回答。</a:t>
            </a:r>
            <a:r>
              <a:rPr lang="en-US" altLang="zh-CN" b="1" dirty="0" smtClean="0">
                <a:solidFill>
                  <a:srgbClr val="FF0000"/>
                </a:solidFill>
              </a:rPr>
              <a:t>		</a:t>
            </a:r>
            <a:r>
              <a:rPr lang="en-US" altLang="zh-CN" b="1" dirty="0" smtClean="0"/>
              <a:t>“</a:t>
            </a:r>
            <a:r>
              <a:rPr lang="zh-CN" altLang="en-US" b="1" dirty="0" smtClean="0"/>
              <a:t>请</a:t>
            </a:r>
            <a:r>
              <a:rPr lang="en-US" altLang="zh-CN" b="1" dirty="0" smtClean="0"/>
              <a:t>……”</a:t>
            </a:r>
          </a:p>
          <a:p>
            <a:pPr marL="514350" indent="-514350">
              <a:buNone/>
            </a:pPr>
            <a:endParaRPr lang="en-US" altLang="zh-CN" b="1" dirty="0" smtClean="0"/>
          </a:p>
          <a:p>
            <a:pPr marL="514350" indent="-514350">
              <a:buNone/>
            </a:pPr>
            <a:r>
              <a:rPr lang="en-US" b="1" dirty="0" smtClean="0"/>
              <a:t>Example sentences:</a:t>
            </a:r>
          </a:p>
          <a:p>
            <a:pPr marL="514350" indent="-514350">
              <a:buNone/>
            </a:pPr>
            <a:r>
              <a:rPr lang="en-US" sz="4000" b="1" dirty="0" smtClean="0"/>
              <a:t>1</a:t>
            </a:r>
            <a:r>
              <a:rPr lang="zh-CN" altLang="en-US" sz="4000" b="1" dirty="0" smtClean="0"/>
              <a:t>，</a:t>
            </a:r>
            <a:r>
              <a:rPr lang="en-US" sz="4000" b="1" dirty="0" smtClean="0">
                <a:solidFill>
                  <a:srgbClr val="FFFF99"/>
                </a:solidFill>
              </a:rPr>
              <a:t>Q: </a:t>
            </a:r>
            <a:r>
              <a:rPr lang="zh-CN" altLang="en-US" sz="4000" b="1" dirty="0" smtClean="0">
                <a:solidFill>
                  <a:srgbClr val="FFFF99"/>
                </a:solidFill>
              </a:rPr>
              <a:t>我可以坐在这儿吗？</a:t>
            </a:r>
            <a:endParaRPr lang="en-US" altLang="zh-CN" sz="4000" b="1" dirty="0" smtClean="0">
              <a:solidFill>
                <a:srgbClr val="FFFF99"/>
              </a:solidFill>
            </a:endParaRPr>
          </a:p>
          <a:p>
            <a:pPr marL="514350" indent="-514350">
              <a:buNone/>
            </a:pPr>
            <a:r>
              <a:rPr lang="en-US" altLang="zh-CN" sz="4000" b="1" dirty="0" smtClean="0"/>
              <a:t>2</a:t>
            </a:r>
            <a:r>
              <a:rPr lang="zh-CN" altLang="en-US" sz="4000" b="1" dirty="0" smtClean="0"/>
              <a:t>，</a:t>
            </a:r>
            <a:r>
              <a:rPr lang="en-US" altLang="zh-CN" sz="4000" b="1" dirty="0" smtClean="0">
                <a:solidFill>
                  <a:srgbClr val="7030A0"/>
                </a:solidFill>
              </a:rPr>
              <a:t>A: </a:t>
            </a:r>
            <a:r>
              <a:rPr lang="zh-CN" altLang="en-US" sz="4000" b="1" dirty="0" smtClean="0">
                <a:solidFill>
                  <a:srgbClr val="7030A0"/>
                </a:solidFill>
              </a:rPr>
              <a:t>可以。请坐！</a:t>
            </a:r>
            <a:endParaRPr lang="en-US" altLang="zh-CN" sz="4000" b="1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r>
              <a:rPr lang="en-US" altLang="zh-CN" sz="4000" b="1" dirty="0" smtClean="0"/>
              <a:t>3</a:t>
            </a:r>
            <a:r>
              <a:rPr lang="zh-CN" altLang="en-US" sz="4000" b="1" dirty="0" smtClean="0"/>
              <a:t>，</a:t>
            </a:r>
            <a:r>
              <a:rPr lang="en-US" altLang="zh-CN" sz="4000" b="1" dirty="0" smtClean="0">
                <a:solidFill>
                  <a:srgbClr val="FFFF99"/>
                </a:solidFill>
              </a:rPr>
              <a:t>Q: </a:t>
            </a:r>
            <a:r>
              <a:rPr lang="zh-CN" altLang="en-US" sz="4000" b="1" dirty="0" smtClean="0">
                <a:solidFill>
                  <a:srgbClr val="FFFF99"/>
                </a:solidFill>
              </a:rPr>
              <a:t>我可以进来吗？</a:t>
            </a:r>
            <a:endParaRPr lang="en-US" altLang="zh-CN" sz="4000" b="1" dirty="0" smtClean="0">
              <a:solidFill>
                <a:srgbClr val="FFFF99"/>
              </a:solidFill>
            </a:endParaRPr>
          </a:p>
          <a:p>
            <a:pPr marL="514350" indent="-514350">
              <a:buNone/>
            </a:pPr>
            <a:r>
              <a:rPr lang="en-US" altLang="zh-CN" sz="4000" b="1" dirty="0" smtClean="0"/>
              <a:t>4</a:t>
            </a:r>
            <a:r>
              <a:rPr lang="zh-CN" altLang="en-US" sz="4000" b="1" dirty="0" smtClean="0"/>
              <a:t>，</a:t>
            </a:r>
            <a:r>
              <a:rPr lang="en-US" altLang="zh-CN" sz="4000" b="1" dirty="0" smtClean="0">
                <a:solidFill>
                  <a:srgbClr val="7030A0"/>
                </a:solidFill>
              </a:rPr>
              <a:t>A: </a:t>
            </a:r>
            <a:r>
              <a:rPr lang="zh-CN" altLang="en-US" sz="4000" b="1" dirty="0" smtClean="0">
                <a:solidFill>
                  <a:srgbClr val="7030A0"/>
                </a:solidFill>
              </a:rPr>
              <a:t>可以。请进！</a:t>
            </a:r>
            <a:endParaRPr lang="en-US" altLang="zh-CN" sz="4000" b="1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endParaRPr lang="en-US" altLang="zh-CN" sz="4000" b="1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endParaRPr lang="en-US" altLang="zh-CN" sz="4000" b="1" dirty="0" smtClean="0">
              <a:solidFill>
                <a:srgbClr val="7030A0"/>
              </a:solidFill>
            </a:endParaRPr>
          </a:p>
          <a:p>
            <a:pPr marL="514350" indent="-514350">
              <a:buNone/>
            </a:pPr>
            <a:endParaRPr lang="en-US" altLang="zh-CN" sz="4000" b="1" dirty="0" smtClean="0">
              <a:solidFill>
                <a:srgbClr val="FFFF99"/>
              </a:solidFill>
            </a:endParaRPr>
          </a:p>
          <a:p>
            <a:pPr marL="514350" indent="-514350">
              <a:buNone/>
            </a:pP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31746" name="Picture 2" descr="may i sit here, Lesson 3 - May I Sit worksheet - agriturismofurfullanu.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133600"/>
            <a:ext cx="3048000" cy="1752600"/>
          </a:xfrm>
          <a:prstGeom prst="rect">
            <a:avLst/>
          </a:prstGeom>
          <a:noFill/>
        </p:spPr>
      </p:pic>
      <p:pic>
        <p:nvPicPr>
          <p:cNvPr id="31748" name="Picture 4" descr="May I come 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419600"/>
            <a:ext cx="2295525" cy="2295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99"/>
          </a:solidFill>
        </p:spPr>
        <p:txBody>
          <a:bodyPr/>
          <a:lstStyle/>
          <a:p>
            <a:r>
              <a:rPr lang="en-US" dirty="0" smtClean="0"/>
              <a:t>Reading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 smtClean="0"/>
              <a:t>Read from text book page 2.3.4 Lesson 1 Explain the meaning.</a:t>
            </a:r>
            <a:endParaRPr lang="en-US" b="1" dirty="0"/>
          </a:p>
        </p:txBody>
      </p:sp>
      <p:sp>
        <p:nvSpPr>
          <p:cNvPr id="24578" name="AutoShape 2" descr="Inlin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3438">
            <a:off x="2524878" y="1944406"/>
            <a:ext cx="4036681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99"/>
          </a:solidFill>
        </p:spPr>
        <p:txBody>
          <a:bodyPr/>
          <a:lstStyle/>
          <a:p>
            <a:r>
              <a:rPr lang="en-US" dirty="0" smtClean="0"/>
              <a:t>Homework Week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Go to this PPT page5,6 read and recognize the pinyin, pinyin tones and words,  understand the meaning.</a:t>
            </a:r>
          </a:p>
          <a:p>
            <a:pPr marL="514350" indent="-514350">
              <a:buNone/>
            </a:pPr>
            <a:r>
              <a:rPr lang="en-US" b="1" dirty="0" smtClean="0"/>
              <a:t>2. </a:t>
            </a:r>
            <a:r>
              <a:rPr lang="en-US" b="1" dirty="0" smtClean="0"/>
              <a:t>On P:7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watching video. </a:t>
            </a:r>
            <a:r>
              <a:rPr lang="en-US" altLang="zh-CN" b="1" smtClean="0"/>
              <a:t>P:8</a:t>
            </a:r>
            <a:r>
              <a:rPr lang="en-US" b="1" smtClean="0"/>
              <a:t> study radical and component form a characters that we did in class.</a:t>
            </a:r>
            <a:endParaRPr lang="en-US" b="1" dirty="0" smtClean="0"/>
          </a:p>
          <a:p>
            <a:pPr marL="514350" indent="-514350">
              <a:buNone/>
            </a:pPr>
            <a:r>
              <a:rPr lang="en-US" b="1" dirty="0" smtClean="0"/>
              <a:t>3.</a:t>
            </a:r>
            <a:r>
              <a:rPr lang="en-US" altLang="zh-CN" b="1" dirty="0" smtClean="0"/>
              <a:t> On page 9,10 study the sentences we learned, and read from text book lesson one c</a:t>
            </a:r>
            <a:r>
              <a:rPr lang="en-US" b="1" dirty="0" smtClean="0"/>
              <a:t>onversations </a:t>
            </a:r>
            <a:r>
              <a:rPr lang="en-US" altLang="zh-CN" b="1" dirty="0" smtClean="0"/>
              <a:t>until very smooth understand the meaning.</a:t>
            </a:r>
          </a:p>
          <a:p>
            <a:pPr marL="514350" indent="-514350">
              <a:buNone/>
            </a:pPr>
            <a:r>
              <a:rPr lang="en-US" altLang="zh-CN" b="1" dirty="0" smtClean="0"/>
              <a:t>4. Go to page 8 write characters by follow the strokes,  5 times each on Chinese work sheet. When you done write read and try to memorize each characters.</a:t>
            </a:r>
          </a:p>
          <a:p>
            <a:pPr marL="514350" indent="-514350">
              <a:buNone/>
            </a:pPr>
            <a:r>
              <a:rPr lang="en-US" altLang="zh-CN" b="1" dirty="0" smtClean="0"/>
              <a:t>I will check the homework next week.</a:t>
            </a:r>
          </a:p>
          <a:p>
            <a:pPr marL="514350" indent="-514350">
              <a:buNone/>
            </a:pPr>
            <a:endParaRPr lang="en-US" altLang="zh-CN" b="1" dirty="0" smtClean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Bilingual II courts detail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zh-CN" b="1" dirty="0" smtClean="0"/>
              <a:t>Study Goal</a:t>
            </a:r>
            <a:r>
              <a:rPr lang="zh-CN" altLang="en-US" dirty="0" smtClean="0"/>
              <a:t>：</a:t>
            </a:r>
            <a:endParaRPr lang="en-US" altLang="zh-CN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1.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Chinese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characters </a:t>
            </a:r>
            <a:r>
              <a:rPr lang="en-US" dirty="0"/>
              <a:t>are </a:t>
            </a:r>
            <a:r>
              <a:rPr lang="en-US" dirty="0" smtClean="0"/>
              <a:t>taught,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grammar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sentence </a:t>
            </a:r>
            <a:r>
              <a:rPr lang="en-US" dirty="0"/>
              <a:t>structures are explained in note form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2.</a:t>
            </a:r>
            <a:r>
              <a:rPr lang="en-US" dirty="0"/>
              <a:t> Translate skills are taught when the students have learned some basic knowledge of Chinese.</a:t>
            </a:r>
          </a:p>
          <a:p>
            <a:pPr>
              <a:buNone/>
            </a:pPr>
            <a:r>
              <a:rPr lang="en-US" dirty="0" smtClean="0"/>
              <a:t>3.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Listening </a:t>
            </a:r>
            <a:r>
              <a:rPr lang="en-US" dirty="0"/>
              <a:t>practice is designed to help the students develop their ability to infer meanings of unfamiliar words and content.</a:t>
            </a:r>
          </a:p>
          <a:p>
            <a:pPr>
              <a:buNone/>
            </a:pPr>
            <a:r>
              <a:rPr lang="en-US" dirty="0" smtClean="0"/>
              <a:t>4.The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speaking</a:t>
            </a:r>
            <a:r>
              <a:rPr lang="en-US" dirty="0"/>
              <a:t> practice involves students using Chinese to communicate their thoughts spontaneously in real-life situations with accuracy and fluency.</a:t>
            </a:r>
          </a:p>
          <a:p>
            <a:pPr>
              <a:buNone/>
            </a:pPr>
            <a:r>
              <a:rPr lang="en-US" dirty="0" smtClean="0"/>
              <a:t>5.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Reading</a:t>
            </a:r>
            <a:r>
              <a:rPr lang="en-US" dirty="0"/>
              <a:t> skills are developed through regular reading of simple passages to suit the students' level.</a:t>
            </a:r>
          </a:p>
          <a:p>
            <a:pPr>
              <a:buNone/>
            </a:pPr>
            <a:r>
              <a:rPr lang="en-US" dirty="0" smtClean="0"/>
              <a:t>6.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Writing</a:t>
            </a:r>
            <a:r>
              <a:rPr lang="en-US" dirty="0" smtClean="0"/>
              <a:t> </a:t>
            </a:r>
            <a:r>
              <a:rPr lang="en-US" dirty="0"/>
              <a:t>skills are gradually developed through a process of guided writing on topics familiar to the students.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Class Rules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For Students:</a:t>
            </a:r>
          </a:p>
          <a:p>
            <a:pPr>
              <a:buNone/>
            </a:pPr>
            <a:r>
              <a:rPr lang="en-US" sz="2800" dirty="0"/>
              <a:t>1. Be on time for the class and complete homework on time.</a:t>
            </a:r>
          </a:p>
          <a:p>
            <a:pPr>
              <a:buNone/>
            </a:pPr>
            <a:r>
              <a:rPr lang="en-US" sz="2800" dirty="0" smtClean="0"/>
              <a:t>2. </a:t>
            </a:r>
            <a:r>
              <a:rPr lang="en-US" sz="2800" dirty="0"/>
              <a:t>Focus in class, do not chat unrelated to class with other students. Try to use break time to go restroom, ask permission if need it during class time.</a:t>
            </a:r>
          </a:p>
          <a:p>
            <a:pPr>
              <a:buNone/>
            </a:pPr>
            <a:r>
              <a:rPr lang="en-US" sz="2800" dirty="0"/>
              <a:t>3. No food or drink (except water) in classrooms. No chewing gum during class time.</a:t>
            </a:r>
          </a:p>
          <a:p>
            <a:pPr>
              <a:buNone/>
            </a:pPr>
            <a:r>
              <a:rPr lang="en-US" sz="2800" dirty="0"/>
              <a:t>4. Keep classroom clean and everything in </a:t>
            </a:r>
            <a:r>
              <a:rPr lang="en-US" sz="2800" dirty="0" smtClean="0"/>
              <a:t>order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/>
              <a:t>do not touch other </a:t>
            </a:r>
            <a:r>
              <a:rPr lang="en-US" sz="2800" dirty="0" smtClean="0"/>
              <a:t>teaching </a:t>
            </a:r>
            <a:r>
              <a:rPr lang="en-US" sz="2800" dirty="0"/>
              <a:t>equipment without teacher's approval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5. For safety reason, please do not run on the steps and stairs of the school during break time. 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FFFF99"/>
          </a:solidFill>
        </p:spPr>
        <p:txBody>
          <a:bodyPr/>
          <a:lstStyle/>
          <a:p>
            <a:r>
              <a:rPr lang="en-US" b="1" dirty="0"/>
              <a:t>Grading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943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/>
              <a:t>1. Attendance: 15%</a:t>
            </a:r>
          </a:p>
          <a:p>
            <a:pPr>
              <a:buNone/>
            </a:pPr>
            <a:r>
              <a:rPr lang="en-US" sz="2800" dirty="0"/>
              <a:t>2. Classroom Participation: 10%</a:t>
            </a:r>
          </a:p>
          <a:p>
            <a:pPr>
              <a:buNone/>
            </a:pPr>
            <a:r>
              <a:rPr lang="en-US" sz="2800" dirty="0"/>
              <a:t>3. Homework: 20%</a:t>
            </a:r>
          </a:p>
          <a:p>
            <a:pPr>
              <a:buNone/>
            </a:pPr>
            <a:r>
              <a:rPr lang="en-US" sz="2800" dirty="0"/>
              <a:t>4. Quizzes: 15%</a:t>
            </a:r>
          </a:p>
          <a:p>
            <a:pPr>
              <a:buNone/>
            </a:pPr>
            <a:r>
              <a:rPr lang="en-US" sz="2800" dirty="0"/>
              <a:t>5. Midterm Exam: 20%</a:t>
            </a:r>
          </a:p>
          <a:p>
            <a:pPr>
              <a:buNone/>
            </a:pPr>
            <a:r>
              <a:rPr lang="en-US" sz="2800" dirty="0"/>
              <a:t>6. Final Exam: 20%</a:t>
            </a:r>
          </a:p>
          <a:p>
            <a:pPr>
              <a:buNone/>
            </a:pPr>
            <a:r>
              <a:rPr lang="en-US" sz="2800" b="1" dirty="0"/>
              <a:t>Exam: Midterm, final, quiz will be beginning the class</a:t>
            </a:r>
            <a:r>
              <a:rPr lang="en-US" sz="2800" b="1" dirty="0" smtClean="0"/>
              <a:t>.</a:t>
            </a:r>
          </a:p>
          <a:p>
            <a:r>
              <a:rPr lang="en-US" sz="2800" b="1" dirty="0"/>
              <a:t>Performance assessment system</a:t>
            </a:r>
            <a:endParaRPr lang="en-US" sz="2800" dirty="0"/>
          </a:p>
          <a:p>
            <a:r>
              <a:rPr lang="en-US" sz="2800" dirty="0"/>
              <a:t>90%--100%=A to A+</a:t>
            </a:r>
          </a:p>
          <a:p>
            <a:r>
              <a:rPr lang="en-US" sz="2800" dirty="0"/>
              <a:t>80%--89%=B to B+</a:t>
            </a:r>
          </a:p>
          <a:p>
            <a:r>
              <a:rPr lang="en-US" sz="2800" dirty="0"/>
              <a:t>70%--79%=C to C+</a:t>
            </a:r>
          </a:p>
          <a:p>
            <a:r>
              <a:rPr lang="en-US" sz="2800" dirty="0"/>
              <a:t>60%--69%=D to D+</a:t>
            </a:r>
          </a:p>
          <a:p>
            <a:r>
              <a:rPr lang="en-US" sz="2800" dirty="0"/>
              <a:t>Below 60%=Fail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		Unit one</a:t>
            </a:r>
            <a:r>
              <a:rPr lang="zh-CN" altLang="en-US" sz="4000" b="1" dirty="0" smtClean="0"/>
              <a:t>，</a:t>
            </a:r>
            <a:r>
              <a:rPr lang="en-US" sz="4000" b="1" dirty="0" smtClean="0"/>
              <a:t> Polite Expression</a:t>
            </a:r>
            <a:br>
              <a:rPr lang="en-US" sz="4000" b="1" dirty="0" smtClean="0"/>
            </a:br>
            <a:r>
              <a:rPr lang="en-US" sz="4000" b="1" dirty="0" smtClean="0"/>
              <a:t> 		   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单元一，        礼貌用语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altLang="zh-CN" b="1" dirty="0" smtClean="0"/>
              <a:t>Lesson 1, please Sit Down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第一课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,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请坐</a:t>
            </a:r>
            <a:endParaRPr lang="en-US" altLang="zh-CN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altLang="zh-CN" sz="2800" b="1" dirty="0" smtClean="0"/>
              <a:t> New Characters: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Kě			Yǐ		Qǐng			Zuò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altLang="zh-CN" sz="4000" b="1" dirty="0" smtClean="0">
                <a:solidFill>
                  <a:srgbClr val="FFFF99"/>
                </a:solidFill>
              </a:rPr>
              <a:t>	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可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can</a:t>
            </a:r>
            <a:r>
              <a:rPr lang="en-US" altLang="zh-CN" sz="2400" b="1" dirty="0" smtClean="0">
                <a:solidFill>
                  <a:srgbClr val="FFFF99"/>
                </a:solidFill>
              </a:rPr>
              <a:t>		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以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by	</a:t>
            </a:r>
            <a:r>
              <a:rPr lang="en-US" altLang="zh-CN" sz="2400" b="1" dirty="0" smtClean="0">
                <a:solidFill>
                  <a:srgbClr val="FFFF99"/>
                </a:solidFill>
              </a:rPr>
              <a:t>	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请 </a:t>
            </a:r>
            <a:r>
              <a:rPr lang="en-US" sz="2400" b="1" dirty="0" smtClean="0">
                <a:solidFill>
                  <a:srgbClr val="7030A0"/>
                </a:solidFill>
              </a:rPr>
              <a:t>please</a:t>
            </a:r>
            <a:r>
              <a:rPr lang="en-US" sz="2400" b="1" dirty="0" smtClean="0">
                <a:solidFill>
                  <a:srgbClr val="FFFF99"/>
                </a:solidFill>
              </a:rPr>
              <a:t>		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坐</a:t>
            </a:r>
            <a:r>
              <a:rPr lang="zh-CN" altLang="en-US" sz="2400" b="1" dirty="0" smtClean="0">
                <a:solidFill>
                  <a:srgbClr val="FFFF99"/>
                </a:solidFill>
              </a:rPr>
              <a:t>  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sit</a:t>
            </a:r>
          </a:p>
          <a:p>
            <a:pPr>
              <a:buNone/>
            </a:pPr>
            <a:endParaRPr lang="en-US" sz="2400" b="1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99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Jìn			Lái		Yào		Ma?</a:t>
            </a:r>
          </a:p>
          <a:p>
            <a:pPr>
              <a:buNone/>
            </a:pPr>
            <a:r>
              <a:rPr lang="en-US" b="1" dirty="0" smtClean="0">
                <a:solidFill>
                  <a:srgbClr val="FFFF99"/>
                </a:solidFill>
              </a:rPr>
              <a:t>	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进 </a:t>
            </a:r>
            <a:r>
              <a:rPr lang="en-US" sz="2400" b="1" dirty="0" smtClean="0">
                <a:solidFill>
                  <a:srgbClr val="7030A0"/>
                </a:solidFill>
              </a:rPr>
              <a:t>Enter</a:t>
            </a:r>
            <a:r>
              <a:rPr lang="en-US" sz="2400" b="1" dirty="0" smtClean="0">
                <a:solidFill>
                  <a:srgbClr val="FFFF99"/>
                </a:solidFill>
              </a:rPr>
              <a:t>		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来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 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come	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要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want	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吗 </a:t>
            </a:r>
            <a:r>
              <a:rPr lang="en-US" altLang="zh-CN" sz="4400" b="1" dirty="0" smtClean="0">
                <a:solidFill>
                  <a:srgbClr val="FFFF99"/>
                </a:solidFill>
              </a:rPr>
              <a:t>?</a:t>
            </a:r>
            <a:endParaRPr lang="en-US" sz="44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>Lesson 1, please Sit Down </a:t>
            </a:r>
            <a:r>
              <a:rPr lang="zh-CN" altLang="en-US" sz="4000" b="1" dirty="0" smtClean="0">
                <a:solidFill>
                  <a:srgbClr val="C00000"/>
                </a:solidFill>
              </a:rPr>
              <a:t>第一课</a:t>
            </a:r>
            <a:r>
              <a:rPr lang="en-US" altLang="zh-CN" sz="4000" b="1" dirty="0" smtClean="0">
                <a:solidFill>
                  <a:srgbClr val="C00000"/>
                </a:solidFill>
              </a:rPr>
              <a:t>, </a:t>
            </a:r>
            <a:r>
              <a:rPr lang="zh-CN" altLang="en-US" sz="4000" b="1" dirty="0" smtClean="0">
                <a:solidFill>
                  <a:srgbClr val="C00000"/>
                </a:solidFill>
              </a:rPr>
              <a:t>请坐</a:t>
            </a:r>
            <a:r>
              <a:rPr lang="en-US" altLang="zh-CN" sz="4000" b="1" dirty="0" smtClean="0">
                <a:solidFill>
                  <a:srgbClr val="C00000"/>
                </a:solidFill>
              </a:rPr>
              <a:t/>
            </a:r>
            <a:br>
              <a:rPr lang="en-US" altLang="zh-CN" sz="4000" b="1" dirty="0" smtClean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 smtClean="0"/>
              <a:t>New Phrase:</a:t>
            </a:r>
          </a:p>
          <a:p>
            <a:pPr>
              <a:buNone/>
            </a:pPr>
            <a:r>
              <a:rPr lang="zh-CN" altLang="en-US" sz="4400" b="1" dirty="0" smtClean="0">
                <a:solidFill>
                  <a:srgbClr val="FFFF99"/>
                </a:solidFill>
              </a:rPr>
              <a:t>可以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can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	</a:t>
            </a:r>
            <a:r>
              <a:rPr lang="en-US" altLang="zh-CN" sz="4400" b="1" dirty="0" smtClean="0">
                <a:solidFill>
                  <a:srgbClr val="FFFF99"/>
                </a:solidFill>
              </a:rPr>
              <a:t>	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请坐 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sit down please</a:t>
            </a:r>
            <a:r>
              <a:rPr lang="en-US" altLang="zh-CN" sz="2400" b="1" dirty="0" smtClean="0">
                <a:solidFill>
                  <a:srgbClr val="FFFF99"/>
                </a:solidFill>
              </a:rPr>
              <a:t>	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进来 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come in</a:t>
            </a:r>
          </a:p>
          <a:p>
            <a:pPr>
              <a:buNone/>
            </a:pPr>
            <a:endParaRPr lang="en-US" sz="2400" b="1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	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	Kàn shén me				Zhǎo</a:t>
            </a:r>
          </a:p>
          <a:p>
            <a:pPr>
              <a:buNone/>
            </a:pPr>
            <a:r>
              <a:rPr lang="en-US" altLang="zh-CN" sz="4400" b="1" dirty="0" smtClean="0">
                <a:solidFill>
                  <a:srgbClr val="FFFF99"/>
                </a:solidFill>
              </a:rPr>
              <a:t>	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看什么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what to see			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找朋友</a:t>
            </a:r>
            <a:r>
              <a:rPr lang="en-US" sz="2400" b="1" dirty="0" smtClean="0">
                <a:solidFill>
                  <a:srgbClr val="7030A0"/>
                </a:solidFill>
              </a:rPr>
              <a:t>find friends</a:t>
            </a:r>
            <a:r>
              <a:rPr lang="en-US" altLang="zh-CN" sz="4400" b="1" dirty="0" smtClean="0">
                <a:solidFill>
                  <a:srgbClr val="FFFF99"/>
                </a:solidFill>
              </a:rPr>
              <a:t>	</a:t>
            </a:r>
          </a:p>
          <a:p>
            <a:pPr>
              <a:buNone/>
            </a:pPr>
            <a:r>
              <a:rPr lang="en-US" sz="4400" dirty="0" smtClean="0"/>
              <a:t>		 </a:t>
            </a:r>
            <a:r>
              <a:rPr lang="en-US" sz="2400" b="1" dirty="0" smtClean="0">
                <a:solidFill>
                  <a:srgbClr val="C00000"/>
                </a:solidFill>
              </a:rPr>
              <a:t>qǐ				  Bǎ  mén dǎ  kāi</a:t>
            </a:r>
            <a:r>
              <a:rPr lang="en-US" sz="4400" dirty="0" smtClean="0"/>
              <a:t>	</a:t>
            </a:r>
            <a:endParaRPr lang="en-US" altLang="zh-CN" sz="4400" b="1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en-US" altLang="zh-CN" sz="4400" b="1" dirty="0" smtClean="0">
                <a:solidFill>
                  <a:srgbClr val="FFFF99"/>
                </a:solidFill>
              </a:rPr>
              <a:t>	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一起 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together</a:t>
            </a:r>
            <a:r>
              <a:rPr lang="en-US" altLang="zh-CN" sz="4400" b="1" dirty="0" smtClean="0">
                <a:solidFill>
                  <a:srgbClr val="FFFF99"/>
                </a:solidFill>
              </a:rPr>
              <a:t>			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把门打开 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open the door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99"/>
          </a:solidFill>
        </p:spPr>
        <p:txBody>
          <a:bodyPr/>
          <a:lstStyle/>
          <a:p>
            <a:r>
              <a:rPr lang="en-US" altLang="zh-CN" b="1" dirty="0" smtClean="0"/>
              <a:t>Watching Video</a:t>
            </a:r>
            <a:r>
              <a:rPr lang="en-US" altLang="zh-CN" sz="3600" b="1" dirty="0" smtClean="0"/>
              <a:t> 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看视频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r>
              <a:rPr lang="en-US" dirty="0" smtClean="0">
                <a:hlinkClick r:id="rId2"/>
              </a:rPr>
              <a:t>https://youtu.be/MpFaq2yjRyE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09800"/>
            <a:ext cx="775866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Learning Radicals 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学习部首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en-US" altLang="zh-CN" sz="4400" b="1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FFFF99"/>
                </a:solidFill>
              </a:rPr>
              <a:t>其</a:t>
            </a:r>
            <a:r>
              <a:rPr lang="en-US" altLang="zh-CN" sz="4400" b="1" dirty="0" smtClean="0"/>
              <a:t>+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月</a:t>
            </a:r>
            <a:r>
              <a:rPr lang="en-US" altLang="zh-CN" sz="4400" b="1" dirty="0" smtClean="0"/>
              <a:t>= </a:t>
            </a:r>
            <a:r>
              <a:rPr lang="zh-CN" altLang="en-US" sz="4400" b="1" dirty="0" smtClean="0">
                <a:solidFill>
                  <a:srgbClr val="C00000"/>
                </a:solidFill>
              </a:rPr>
              <a:t>期</a:t>
            </a:r>
            <a:r>
              <a:rPr lang="en-US" altLang="zh-CN" sz="4400" b="1" dirty="0" smtClean="0">
                <a:solidFill>
                  <a:srgbClr val="C00000"/>
                </a:solidFill>
              </a:rPr>
              <a:t>	  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辶</a:t>
            </a:r>
            <a:r>
              <a:rPr lang="en-US" altLang="zh-CN" sz="4400" b="1" dirty="0" smtClean="0"/>
              <a:t>+ 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井</a:t>
            </a:r>
            <a:r>
              <a:rPr lang="en-US" altLang="zh-CN" sz="4400" b="1" dirty="0" smtClean="0"/>
              <a:t>=</a:t>
            </a:r>
            <a:r>
              <a:rPr lang="zh-CN" altLang="en-US" sz="4400" b="1" dirty="0" smtClean="0">
                <a:solidFill>
                  <a:srgbClr val="C00000"/>
                </a:solidFill>
              </a:rPr>
              <a:t>进</a:t>
            </a:r>
            <a:r>
              <a:rPr lang="en-US" altLang="zh-CN" sz="4400" b="1" dirty="0" smtClean="0">
                <a:solidFill>
                  <a:srgbClr val="C00000"/>
                </a:solidFill>
              </a:rPr>
              <a:t>		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丁</a:t>
            </a:r>
            <a:r>
              <a:rPr lang="en-US" altLang="zh-CN" sz="4400" b="1" dirty="0" smtClean="0"/>
              <a:t>+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口</a:t>
            </a:r>
            <a:r>
              <a:rPr lang="en-US" altLang="zh-CN" sz="4400" b="1" dirty="0" smtClean="0"/>
              <a:t>=</a:t>
            </a:r>
            <a:r>
              <a:rPr lang="zh-CN" altLang="en-US" sz="4400" b="1" dirty="0" smtClean="0">
                <a:solidFill>
                  <a:srgbClr val="C00000"/>
                </a:solidFill>
              </a:rPr>
              <a:t>可</a:t>
            </a:r>
            <a:endParaRPr lang="en-US" altLang="zh-CN" sz="4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4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zh-CN" altLang="en-US" sz="4800" b="1" dirty="0" smtClean="0">
                <a:solidFill>
                  <a:srgbClr val="FFFF99"/>
                </a:solidFill>
              </a:rPr>
              <a:t>讠</a:t>
            </a:r>
            <a:r>
              <a:rPr lang="en-US" altLang="zh-CN" sz="4800" b="1" dirty="0" smtClean="0"/>
              <a:t>+</a:t>
            </a:r>
            <a:r>
              <a:rPr lang="zh-CN" altLang="en-US" sz="4800" b="1" dirty="0" smtClean="0">
                <a:solidFill>
                  <a:srgbClr val="FFFF99"/>
                </a:solidFill>
              </a:rPr>
              <a:t>青</a:t>
            </a:r>
            <a:r>
              <a:rPr lang="en-US" altLang="zh-CN" sz="4800" b="1" dirty="0" smtClean="0"/>
              <a:t>=</a:t>
            </a:r>
            <a:r>
              <a:rPr lang="zh-CN" altLang="en-US" sz="4800" b="1" dirty="0" smtClean="0">
                <a:solidFill>
                  <a:srgbClr val="C00000"/>
                </a:solidFill>
              </a:rPr>
              <a:t>请</a:t>
            </a:r>
            <a:r>
              <a:rPr lang="en-US" altLang="zh-CN" sz="4800" b="1" dirty="0" smtClean="0">
                <a:solidFill>
                  <a:srgbClr val="C00000"/>
                </a:solidFill>
              </a:rPr>
              <a:t>	   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又</a:t>
            </a:r>
            <a:r>
              <a:rPr lang="en-US" altLang="zh-CN" sz="4400" b="1" dirty="0" smtClean="0"/>
              <a:t>+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欠</a:t>
            </a:r>
            <a:r>
              <a:rPr lang="en-US" altLang="zh-CN" sz="4400" b="1" dirty="0" smtClean="0"/>
              <a:t>=</a:t>
            </a:r>
            <a:r>
              <a:rPr lang="zh-CN" altLang="en-US" sz="4400" b="1" dirty="0" smtClean="0">
                <a:solidFill>
                  <a:srgbClr val="C00000"/>
                </a:solidFill>
              </a:rPr>
              <a:t>欢</a:t>
            </a:r>
            <a:r>
              <a:rPr lang="en-US" altLang="zh-CN" sz="4400" b="1" dirty="0" smtClean="0">
                <a:solidFill>
                  <a:srgbClr val="C00000"/>
                </a:solidFill>
              </a:rPr>
              <a:t>	       </a:t>
            </a:r>
            <a:r>
              <a:rPr lang="zh-CN" altLang="en-US" sz="4800" b="1" dirty="0" smtClean="0">
                <a:solidFill>
                  <a:srgbClr val="FFFF99"/>
                </a:solidFill>
              </a:rPr>
              <a:t>饣</a:t>
            </a:r>
            <a:r>
              <a:rPr lang="zh-CN" altLang="en-US" sz="4400" dirty="0" smtClean="0"/>
              <a:t> </a:t>
            </a:r>
            <a:r>
              <a:rPr lang="en-US" altLang="zh-CN" sz="4400" b="1" dirty="0" smtClean="0"/>
              <a:t>+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反</a:t>
            </a:r>
            <a:r>
              <a:rPr lang="en-US" altLang="zh-CN" sz="4400" b="1" dirty="0" smtClean="0"/>
              <a:t>=</a:t>
            </a:r>
            <a:r>
              <a:rPr lang="zh-CN" altLang="en-US" sz="4400" b="1" dirty="0" smtClean="0">
                <a:solidFill>
                  <a:srgbClr val="C00000"/>
                </a:solidFill>
              </a:rPr>
              <a:t>饭</a:t>
            </a:r>
            <a:endParaRPr lang="en-US" altLang="zh-CN" sz="4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altLang="zh-CN" sz="4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rgbClr val="FFFF99"/>
                </a:solidFill>
              </a:rPr>
              <a:t>西</a:t>
            </a:r>
            <a:r>
              <a:rPr lang="en-US" altLang="zh-CN" sz="4400" b="1" dirty="0" smtClean="0"/>
              <a:t>+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女</a:t>
            </a:r>
            <a:r>
              <a:rPr lang="en-US" altLang="zh-CN" sz="4400" b="1" dirty="0" smtClean="0"/>
              <a:t>=</a:t>
            </a:r>
            <a:r>
              <a:rPr lang="zh-CN" altLang="en-US" sz="4400" b="1" dirty="0" smtClean="0">
                <a:solidFill>
                  <a:srgbClr val="C00000"/>
                </a:solidFill>
              </a:rPr>
              <a:t>要</a:t>
            </a:r>
            <a:r>
              <a:rPr lang="en-US" altLang="zh-CN" sz="4400" b="1" dirty="0" smtClean="0">
                <a:solidFill>
                  <a:srgbClr val="C00000"/>
                </a:solidFill>
              </a:rPr>
              <a:t>	    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宀</a:t>
            </a:r>
            <a:r>
              <a:rPr lang="zh-CN" altLang="en-US" sz="4400" dirty="0" smtClean="0"/>
              <a:t> </a:t>
            </a:r>
            <a:r>
              <a:rPr lang="en-US" altLang="zh-CN" sz="4400" b="1" dirty="0" smtClean="0"/>
              <a:t>+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各</a:t>
            </a:r>
            <a:r>
              <a:rPr lang="en-US" altLang="zh-CN" sz="4400" b="1" dirty="0" smtClean="0"/>
              <a:t>=</a:t>
            </a:r>
            <a:r>
              <a:rPr lang="zh-CN" altLang="en-US" sz="4400" b="1" dirty="0" smtClean="0">
                <a:solidFill>
                  <a:srgbClr val="C00000"/>
                </a:solidFill>
              </a:rPr>
              <a:t>客</a:t>
            </a:r>
            <a:r>
              <a:rPr lang="en-US" altLang="zh-CN" sz="4400" b="1" dirty="0" smtClean="0">
                <a:solidFill>
                  <a:srgbClr val="C00000"/>
                </a:solidFill>
              </a:rPr>
              <a:t>	 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口</a:t>
            </a:r>
            <a:r>
              <a:rPr lang="en-US" altLang="zh-CN" sz="4400" b="1" dirty="0" smtClean="0"/>
              <a:t>+</a:t>
            </a:r>
            <a:r>
              <a:rPr lang="zh-CN" altLang="en-US" sz="4400" b="1" dirty="0" smtClean="0">
                <a:solidFill>
                  <a:srgbClr val="FFFF99"/>
                </a:solidFill>
              </a:rPr>
              <a:t>马</a:t>
            </a:r>
            <a:r>
              <a:rPr lang="en-US" altLang="zh-CN" sz="4400" b="1" dirty="0" smtClean="0"/>
              <a:t>=</a:t>
            </a:r>
            <a:r>
              <a:rPr lang="zh-CN" altLang="en-US" sz="4400" b="1" dirty="0" smtClean="0">
                <a:solidFill>
                  <a:srgbClr val="C00000"/>
                </a:solidFill>
              </a:rPr>
              <a:t>吗</a:t>
            </a:r>
            <a:r>
              <a:rPr lang="en-US" altLang="zh-CN" sz="4400" b="1" dirty="0" smtClean="0">
                <a:solidFill>
                  <a:srgbClr val="C00000"/>
                </a:solidFill>
              </a:rPr>
              <a:t>	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FF99"/>
          </a:solidFill>
        </p:spPr>
        <p:txBody>
          <a:bodyPr/>
          <a:lstStyle/>
          <a:p>
            <a:pPr algn="l"/>
            <a:r>
              <a:rPr lang="en-US" altLang="zh-CN" sz="3200" b="1" dirty="0" smtClean="0"/>
              <a:t>Write new characters from lesson1.</a:t>
            </a:r>
            <a:r>
              <a:rPr lang="zh-CN" altLang="en-US" sz="2800" b="1" dirty="0" smtClean="0">
                <a:solidFill>
                  <a:srgbClr val="EA0000"/>
                </a:solidFill>
              </a:rPr>
              <a:t>写第</a:t>
            </a:r>
            <a:r>
              <a:rPr lang="zh-CN" altLang="en-US" sz="2800" b="1" dirty="0" smtClean="0">
                <a:solidFill>
                  <a:srgbClr val="FA0000"/>
                </a:solidFill>
                <a:latin typeface="Arial Black" pitchFamily="34" charset="0"/>
              </a:rPr>
              <a:t>一</a:t>
            </a:r>
            <a:r>
              <a:rPr lang="zh-CN" altLang="en-US" sz="2800" b="1" dirty="0" smtClean="0">
                <a:solidFill>
                  <a:srgbClr val="EA0000"/>
                </a:solidFill>
              </a:rPr>
              <a:t>课生字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4578" name="AutoShape 2" descr="可的笔顺如何写？汉字可的笔画、拼音、意思及成语组词-笔画顺序-少儿教育加盟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可的笔顺如何写？汉字可的笔画、拼音、意思及成语组词-笔画顺序-少儿教育加盟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2" name="Picture 6" descr="可的笔顺如何写？汉字可的笔画、拼音、意思及成语组词-笔画顺序-少儿教育加盟网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14400"/>
            <a:ext cx="4038599" cy="685800"/>
          </a:xfrm>
          <a:prstGeom prst="rect">
            <a:avLst/>
          </a:prstGeom>
          <a:noFill/>
        </p:spPr>
      </p:pic>
      <p:pic>
        <p:nvPicPr>
          <p:cNvPr id="24584" name="Picture 8" descr="以》字笔顺、笔画- 以字怎么写？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14400"/>
            <a:ext cx="4343400" cy="685800"/>
          </a:xfrm>
          <a:prstGeom prst="rect">
            <a:avLst/>
          </a:prstGeom>
          <a:noFill/>
        </p:spPr>
      </p:pic>
      <p:pic>
        <p:nvPicPr>
          <p:cNvPr id="24586" name="Picture 10" descr="请》字的笔顺（笔画顺序）动画汉字请怎么写，请的规范写法是什么？ - 汉字笔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200"/>
            <a:ext cx="4038600" cy="1335846"/>
          </a:xfrm>
          <a:prstGeom prst="rect">
            <a:avLst/>
          </a:prstGeom>
          <a:noFill/>
        </p:spPr>
      </p:pic>
      <p:pic>
        <p:nvPicPr>
          <p:cNvPr id="24588" name="Picture 12" descr="进字笔画、笔顺、笔划- 进字怎么写?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981200"/>
            <a:ext cx="4343400" cy="1333907"/>
          </a:xfrm>
          <a:prstGeom prst="rect">
            <a:avLst/>
          </a:prstGeom>
          <a:noFill/>
        </p:spPr>
      </p:pic>
      <p:pic>
        <p:nvPicPr>
          <p:cNvPr id="24590" name="Picture 14" descr="來》字的笔顺（笔画顺序）动画汉字來怎么写，來的规范写法是什么？ - 汉字笔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657600"/>
            <a:ext cx="4038600" cy="1371600"/>
          </a:xfrm>
          <a:prstGeom prst="rect">
            <a:avLst/>
          </a:prstGeom>
          <a:noFill/>
        </p:spPr>
      </p:pic>
      <p:pic>
        <p:nvPicPr>
          <p:cNvPr id="24592" name="Picture 16" descr="坐的笔顺、笔画顺序_坐字怎么写-汉语字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3657600"/>
            <a:ext cx="4343400" cy="1406331"/>
          </a:xfrm>
          <a:prstGeom prst="rect">
            <a:avLst/>
          </a:prstGeom>
          <a:noFill/>
        </p:spPr>
      </p:pic>
      <p:pic>
        <p:nvPicPr>
          <p:cNvPr id="24594" name="Picture 18" descr="要的笔顺_要字笔画顺序_要笔顺怎么写- 聚巧网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410200"/>
            <a:ext cx="4114800" cy="1447800"/>
          </a:xfrm>
          <a:prstGeom prst="rect">
            <a:avLst/>
          </a:prstGeom>
          <a:noFill/>
        </p:spPr>
      </p:pic>
      <p:pic>
        <p:nvPicPr>
          <p:cNvPr id="24596" name="Picture 20" descr="吗的笔顺如何写？汉字吗的笔画、拼音、意思及成语组词-笔画顺序-少儿教育加盟网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66934" y="5410200"/>
            <a:ext cx="4377066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451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Bilingual II Week 1</vt:lpstr>
      <vt:lpstr> Bilingual II courts detail </vt:lpstr>
      <vt:lpstr> Class Rules </vt:lpstr>
      <vt:lpstr>Grading Breakdown</vt:lpstr>
      <vt:lpstr>  Unit one， Polite Expression       单元一，        礼貌用语</vt:lpstr>
      <vt:lpstr> Lesson 1, please Sit Down 第一课, 请坐 </vt:lpstr>
      <vt:lpstr>Watching Video 看视频</vt:lpstr>
      <vt:lpstr>Learning Radicals 学习部首</vt:lpstr>
      <vt:lpstr>Write new characters from lesson1.写第一课生字</vt:lpstr>
      <vt:lpstr>Learn new sentences. 学新句式。</vt:lpstr>
      <vt:lpstr>Reading skills</vt:lpstr>
      <vt:lpstr>Homework Week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Bilingual II Week 1</dc:title>
  <dc:creator>liching.ross@yahoo.com</dc:creator>
  <cp:lastModifiedBy>liching.ross@yahoo.com</cp:lastModifiedBy>
  <cp:revision>68</cp:revision>
  <dcterms:created xsi:type="dcterms:W3CDTF">2023-08-09T21:00:55Z</dcterms:created>
  <dcterms:modified xsi:type="dcterms:W3CDTF">2023-08-19T18:32:21Z</dcterms:modified>
</cp:coreProperties>
</file>